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7" r:id="rId5"/>
  </p:sldMasterIdLst>
  <p:notesMasterIdLst>
    <p:notesMasterId r:id="rId33"/>
  </p:notesMasterIdLst>
  <p:sldIdLst>
    <p:sldId id="344" r:id="rId6"/>
    <p:sldId id="345" r:id="rId7"/>
    <p:sldId id="465" r:id="rId8"/>
    <p:sldId id="469" r:id="rId9"/>
    <p:sldId id="461" r:id="rId10"/>
    <p:sldId id="470" r:id="rId11"/>
    <p:sldId id="467" r:id="rId12"/>
    <p:sldId id="471" r:id="rId13"/>
    <p:sldId id="472" r:id="rId14"/>
    <p:sldId id="2147472754" r:id="rId15"/>
    <p:sldId id="2147472764" r:id="rId16"/>
    <p:sldId id="2135716010" r:id="rId17"/>
    <p:sldId id="2147480637" r:id="rId18"/>
    <p:sldId id="2147480638" r:id="rId19"/>
    <p:sldId id="2147472807" r:id="rId20"/>
    <p:sldId id="372" r:id="rId21"/>
    <p:sldId id="2147472765" r:id="rId22"/>
    <p:sldId id="2147480631" r:id="rId23"/>
    <p:sldId id="2548" r:id="rId24"/>
    <p:sldId id="2147472809" r:id="rId25"/>
    <p:sldId id="257" r:id="rId26"/>
    <p:sldId id="2147472755" r:id="rId27"/>
    <p:sldId id="2147472757" r:id="rId28"/>
    <p:sldId id="2147472813" r:id="rId29"/>
    <p:sldId id="375" r:id="rId30"/>
    <p:sldId id="2147480633" r:id="rId31"/>
    <p:sldId id="214748063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2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defRPr>
            </a:pPr>
            <a:r>
              <a:rPr lang="en-US" sz="1400">
                <a:solidFill>
                  <a:schemeClr val="tx1"/>
                </a:solidFill>
                <a:latin typeface="+mj-lt"/>
              </a:rPr>
              <a:t>Radiation Exposure to Staff</a:t>
            </a:r>
          </a:p>
          <a:p>
            <a:pPr>
              <a:defRPr sz="1400">
                <a:solidFill>
                  <a:schemeClr val="tx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defRPr>
            </a:pPr>
            <a:r>
              <a:rPr lang="en-US" sz="1200">
                <a:solidFill>
                  <a:schemeClr val="tx1"/>
                </a:solidFill>
                <a:latin typeface="+mj-lt"/>
              </a:rPr>
              <a:t>Cine Mode (15 fps)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j-lt"/>
              <a:ea typeface="Lato Semibold" panose="020F0502020204030203" pitchFamily="34" charset="0"/>
              <a:cs typeface="Lato Semibold" panose="020F0502020204030203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128250370611414"/>
          <c:y val="0.28268494010182893"/>
          <c:w val="0.76871749629388597"/>
          <c:h val="0.538687998500678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Omega AI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Cine Mode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C9-4359-A8E3-7C5217F798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Competitor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Cine Mode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233.3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C9-4359-A8E3-7C5217F798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1878392"/>
        <c:axId val="881872488"/>
      </c:barChart>
      <c:catAx>
        <c:axId val="881878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81872488"/>
        <c:crosses val="autoZero"/>
        <c:auto val="1"/>
        <c:lblAlgn val="ctr"/>
        <c:lblOffset val="100"/>
        <c:noMultiLvlLbl val="0"/>
      </c:catAx>
      <c:valAx>
        <c:axId val="881872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Dose Rate (µ</a:t>
                </a:r>
                <a:r>
                  <a:rPr lang="en-US" err="1">
                    <a:solidFill>
                      <a:schemeClr val="tx1"/>
                    </a:solidFill>
                  </a:rPr>
                  <a:t>Gy</a:t>
                </a:r>
                <a:r>
                  <a:rPr lang="en-US">
                    <a:solidFill>
                      <a:schemeClr val="tx1"/>
                    </a:solidFill>
                  </a:rPr>
                  <a:t>/min)</a:t>
                </a:r>
              </a:p>
            </c:rich>
          </c:tx>
          <c:layout>
            <c:manualLayout>
              <c:xMode val="edge"/>
              <c:yMode val="edge"/>
              <c:x val="3.3115240971823237E-2"/>
              <c:y val="0.247730306804122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pPr>
            <a:endParaRPr lang="en-US"/>
          </a:p>
        </c:txPr>
        <c:crossAx val="881878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811283042627669"/>
          <c:y val="0.88309952703296357"/>
          <c:w val="0.64467277074174323"/>
          <c:h val="7.36268975694026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defRPr>
            </a:pPr>
            <a:r>
              <a:rPr lang="en-US" sz="1400">
                <a:solidFill>
                  <a:schemeClr val="tx1"/>
                </a:solidFill>
                <a:latin typeface="+mj-lt"/>
              </a:rPr>
              <a:t>Radiation Exposure to Patient</a:t>
            </a:r>
          </a:p>
          <a:p>
            <a:pPr>
              <a:defRPr sz="1400">
                <a:solidFill>
                  <a:schemeClr val="tx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defRPr>
            </a:pPr>
            <a:r>
              <a:rPr lang="en-US" sz="1200">
                <a:solidFill>
                  <a:schemeClr val="tx1"/>
                </a:solidFill>
                <a:latin typeface="+mj-lt"/>
              </a:rPr>
              <a:t>Cine Mode (15 fps)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j-lt"/>
              <a:ea typeface="Lato Semibold" panose="020F0502020204030203" pitchFamily="34" charset="0"/>
              <a:cs typeface="Lato Semibold" panose="020F0502020204030203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128250370611414"/>
          <c:y val="0.28268494010182893"/>
          <c:w val="0.76871749629388597"/>
          <c:h val="0.538687998500678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Omega AI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Cine Mode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1467.2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A0-4D07-AA39-9FDF18667E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Competitor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Cine Mode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5120.5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A0-4D07-AA39-9FDF18667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1878392"/>
        <c:axId val="881872488"/>
      </c:barChart>
      <c:catAx>
        <c:axId val="881878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81872488"/>
        <c:crosses val="autoZero"/>
        <c:auto val="1"/>
        <c:lblAlgn val="ctr"/>
        <c:lblOffset val="100"/>
        <c:noMultiLvlLbl val="0"/>
      </c:catAx>
      <c:valAx>
        <c:axId val="881872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 DAP (</a:t>
                </a:r>
                <a:r>
                  <a:rPr lang="en-US" err="1">
                    <a:solidFill>
                      <a:schemeClr val="tx1"/>
                    </a:solidFill>
                  </a:rPr>
                  <a:t>mGy</a:t>
                </a:r>
                <a:r>
                  <a:rPr lang="en-US">
                    <a:solidFill>
                      <a:schemeClr val="tx1"/>
                    </a:solidFill>
                  </a:rPr>
                  <a:t> </a:t>
                </a:r>
                <a:r>
                  <a:rPr lang="en-US" baseline="0">
                    <a:solidFill>
                      <a:schemeClr val="tx1"/>
                    </a:solidFill>
                  </a:rPr>
                  <a:t>cm</a:t>
                </a:r>
                <a:r>
                  <a:rPr lang="en-US" baseline="30000">
                    <a:solidFill>
                      <a:schemeClr val="tx1"/>
                    </a:solidFill>
                  </a:rPr>
                  <a:t>2</a:t>
                </a:r>
                <a:r>
                  <a:rPr lang="en-US">
                    <a:solidFill>
                      <a:schemeClr val="tx1"/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3.3115240971823237E-2"/>
              <c:y val="0.247730306804122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pPr>
            <a:endParaRPr lang="en-US"/>
          </a:p>
        </c:txPr>
        <c:crossAx val="881878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811283042627669"/>
          <c:y val="0.88309952703296357"/>
          <c:w val="0.64467277074174323"/>
          <c:h val="7.36268975694026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3CCB9-4647-4D60-B55F-2F18F0BD1AF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A7C18-2E13-49FB-BA8C-CEF24532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9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>
          <a:extLst>
            <a:ext uri="{FF2B5EF4-FFF2-40B4-BE49-F238E27FC236}">
              <a16:creationId xmlns:a16="http://schemas.microsoft.com/office/drawing/2014/main" id="{C8871F63-79C1-929B-D655-A9AB12366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:notes">
            <a:extLst>
              <a:ext uri="{FF2B5EF4-FFF2-40B4-BE49-F238E27FC236}">
                <a16:creationId xmlns:a16="http://schemas.microsoft.com/office/drawing/2014/main" id="{CBC7C473-A8BD-4C4B-C6B0-280BC5E18D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:notes">
            <a:extLst>
              <a:ext uri="{FF2B5EF4-FFF2-40B4-BE49-F238E27FC236}">
                <a16:creationId xmlns:a16="http://schemas.microsoft.com/office/drawing/2014/main" id="{1270629F-E66F-44EE-E7A3-E90BFEBE66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1196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2"/>
              <a:buChar char="·"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Zero-Gravity suspended radiation protection system (Biotronik, Lake Oswego, OR) is designed to increase radiation protection while reducing the orthopedic strain of wearing leaded personal protective garments.  The system consists of a 1.0 mm lead body shield, suspended from above, that includes arm holes and an attached 0.5 mm lead-equivalent acrylic face shield.  Because the system is suspended and the operator does not need to support its weight, Zero-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Gravty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offer greater lead-equivalent protection than many leaded garments, which must be light enough to be worn comfortably.  The principal trial of this device randomized 126 procedures to Zero-Gravity or conventional angiographic shielding and, although underpowered, reported 87-100% dose and DAP reduction in eye, left temple, neck, humerus, torso, tibia, and back exposure with no change in hand exposure [43]. 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2"/>
              <a:buChar char="·"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2"/>
              <a:buChar char="·"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be mounted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a ceiling track or on a mobile stand. 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0E5DD03-ED34-5044-B5EE-0C6E9BC77F5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0176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D77EE-4E14-CB41-29B7-D8FA75D26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9A6AD3-828E-6236-E539-6A6596D0F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36A678-E2E1-EB5E-5101-771697C54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1C87A-1A79-0975-21F6-494633E03D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667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>
          <a:extLst>
            <a:ext uri="{FF2B5EF4-FFF2-40B4-BE49-F238E27FC236}">
              <a16:creationId xmlns:a16="http://schemas.microsoft.com/office/drawing/2014/main" id="{EAD7A432-E1D0-9BD2-6E45-14BC282A5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:notes">
            <a:extLst>
              <a:ext uri="{FF2B5EF4-FFF2-40B4-BE49-F238E27FC236}">
                <a16:creationId xmlns:a16="http://schemas.microsoft.com/office/drawing/2014/main" id="{ED73F072-7238-9ABA-62A7-423370CAEA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:notes">
            <a:extLst>
              <a:ext uri="{FF2B5EF4-FFF2-40B4-BE49-F238E27FC236}">
                <a16:creationId xmlns:a16="http://schemas.microsoft.com/office/drawing/2014/main" id="{1AD24D97-7816-7200-A1CA-1048D6428F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8010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C95D06-2B34-4356-B734-A77F067A1B47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775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A831F-4BB9-3865-6642-6E8816838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35738-6297-AEEE-FEF1-A057FFC26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6821B5-1D3C-CC05-5ACF-832FAEFA1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24506-D1B2-9FE9-A766-E1CA78293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28E52-BDDF-451E-8683-55B613AB35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695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FF0A5-46A0-E7D9-1418-1BF4AC9AC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AA5B47-1E80-0B8A-EA9C-742C606CC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7F32B8-1383-4650-DC6C-CA8E464F9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4D536-F0E1-AE43-8678-DFCF00E2A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D21EC-69F1-4E23-8C25-D2DCB6BF2D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1635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>
          <a:extLst>
            <a:ext uri="{FF2B5EF4-FFF2-40B4-BE49-F238E27FC236}">
              <a16:creationId xmlns:a16="http://schemas.microsoft.com/office/drawing/2014/main" id="{964B926E-D120-628F-579A-0CEAFDF09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:notes">
            <a:extLst>
              <a:ext uri="{FF2B5EF4-FFF2-40B4-BE49-F238E27FC236}">
                <a16:creationId xmlns:a16="http://schemas.microsoft.com/office/drawing/2014/main" id="{F89B1556-4F53-63B3-7AF0-D3E04A7744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:notes">
            <a:extLst>
              <a:ext uri="{FF2B5EF4-FFF2-40B4-BE49-F238E27FC236}">
                <a16:creationId xmlns:a16="http://schemas.microsoft.com/office/drawing/2014/main" id="{0DC76DF1-C149-FB7A-34CB-4C3ED45D4E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880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>
                <a:solidFill>
                  <a:schemeClr val="bg1"/>
                </a:solidFill>
              </a:rPr>
              <a:t>Dixon </a:t>
            </a:r>
            <a:r>
              <a:rPr lang="en-US" sz="1200" i="1">
                <a:solidFill>
                  <a:schemeClr val="bg1"/>
                </a:solidFill>
              </a:rPr>
              <a:t>Cardiovasc </a:t>
            </a:r>
            <a:r>
              <a:rPr lang="en-US" sz="1200" i="1" err="1">
                <a:solidFill>
                  <a:schemeClr val="bg1"/>
                </a:solidFill>
              </a:rPr>
              <a:t>Revasc</a:t>
            </a:r>
            <a:r>
              <a:rPr lang="en-US" sz="1200" i="1">
                <a:solidFill>
                  <a:schemeClr val="bg1"/>
                </a:solidFill>
              </a:rPr>
              <a:t> Med </a:t>
            </a:r>
            <a:r>
              <a:rPr lang="en-US" sz="1200">
                <a:solidFill>
                  <a:schemeClr val="bg1"/>
                </a:solidFill>
              </a:rPr>
              <a:t>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3241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i="1">
                <a:solidFill>
                  <a:srgbClr val="FF0000"/>
                </a:solidFill>
              </a:rPr>
              <a:t>Rizik. Cardiovasc </a:t>
            </a:r>
            <a:r>
              <a:rPr lang="en-US" sz="1200" i="1" err="1">
                <a:solidFill>
                  <a:srgbClr val="FF0000"/>
                </a:solidFill>
              </a:rPr>
              <a:t>Revasc</a:t>
            </a:r>
            <a:r>
              <a:rPr lang="en-US" sz="1200" i="1">
                <a:solidFill>
                  <a:srgbClr val="FF0000"/>
                </a:solidFill>
              </a:rPr>
              <a:t> Med </a:t>
            </a:r>
            <a:r>
              <a:rPr lang="en-US" sz="1200">
                <a:solidFill>
                  <a:srgbClr val="FF0000"/>
                </a:solidFill>
              </a:rPr>
              <a:t>2024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C95D06-2B34-4356-B734-A77F067A1B47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268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Tx/>
              <a:buChar char="-"/>
            </a:pPr>
            <a:r>
              <a:rPr lang="en-US"/>
              <a:t>works in conjunction with table-mounted shields and replaces the need for a ceiling-suspended shield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C95D06-2B34-4356-B734-A77F067A1B47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769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C95D06-2B34-4356-B734-A77F067A1B47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7372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4799A-5978-4276-A2BB-1470835DB8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727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0E5DD03-ED34-5044-B5EE-0C6E9BC77F5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958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9FBE0-B7E5-3180-A03E-19E4D914A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15DC9-95C8-83FD-BA4F-230EFD136A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1C7B0-C829-4BE8-AA61-9084ABB91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99FDD-82D8-B4F0-8554-80EFA306C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21451-1387-4CA6-816F-3879F97B5CB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399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>
          <a:extLst>
            <a:ext uri="{FF2B5EF4-FFF2-40B4-BE49-F238E27FC236}">
              <a16:creationId xmlns:a16="http://schemas.microsoft.com/office/drawing/2014/main" id="{4C5EC00D-E417-8A03-04E7-9BBB37509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:notes">
            <a:extLst>
              <a:ext uri="{FF2B5EF4-FFF2-40B4-BE49-F238E27FC236}">
                <a16:creationId xmlns:a16="http://schemas.microsoft.com/office/drawing/2014/main" id="{F56739F1-9DAB-3259-EE07-B545891FB2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:notes">
            <a:extLst>
              <a:ext uri="{FF2B5EF4-FFF2-40B4-BE49-F238E27FC236}">
                <a16:creationId xmlns:a16="http://schemas.microsoft.com/office/drawing/2014/main" id="{EEA83748-366A-92D0-0086-E3AA516BC2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482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mall footer - blank">
  <p:cSld name="3_Small footer - 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/>
          <p:nvPr/>
        </p:nvSpPr>
        <p:spPr>
          <a:xfrm>
            <a:off x="-1" y="0"/>
            <a:ext cx="12192001" cy="3429000"/>
          </a:xfrm>
          <a:prstGeom prst="rect">
            <a:avLst/>
          </a:prstGeom>
          <a:solidFill>
            <a:srgbClr val="A4DB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1729409" y="2766218"/>
            <a:ext cx="8733182" cy="1325563"/>
          </a:xfrm>
          <a:prstGeom prst="rect">
            <a:avLst/>
          </a:prstGeom>
          <a:solidFill>
            <a:srgbClr val="C1203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735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394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2400"/>
              <a:buChar char="o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287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0191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395671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288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770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 rot="5400000">
            <a:off x="4116526" y="-1452701"/>
            <a:ext cx="395894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dt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ft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3912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 rot="5400000">
            <a:off x="7755159" y="1334866"/>
            <a:ext cx="4568382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 rot="5400000">
            <a:off x="2421159" y="-1217834"/>
            <a:ext cx="4568382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dt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ft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ldNum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46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mall footer - blank">
  <p:cSld name="1_Small footer - 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230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footer - with placeholders">
  <p:cSld name="Small footer - with placeholder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5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24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2000"/>
              <a:buChar char="o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dt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ftr" idx="11"/>
          </p:nvPr>
        </p:nvSpPr>
        <p:spPr>
          <a:xfrm>
            <a:off x="3846443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3369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2576236-AE6A-443B-9735-7044338E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00508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3C3E1-0E76-4B73-9008-26708CBE49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825626"/>
            <a:ext cx="10972800" cy="40417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571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0686EF-DB9D-43C3-8450-85AFFE12A405}"/>
              </a:ext>
            </a:extLst>
          </p:cNvPr>
          <p:cNvSpPr/>
          <p:nvPr userDrawn="1"/>
        </p:nvSpPr>
        <p:spPr>
          <a:xfrm>
            <a:off x="4727458" y="1923433"/>
            <a:ext cx="6051086" cy="147144"/>
          </a:xfrm>
          <a:prstGeom prst="rect">
            <a:avLst/>
          </a:prstGeom>
          <a:solidFill>
            <a:srgbClr val="A6D9E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BE554E-73ED-DFAF-E585-2CD5F032040D}"/>
              </a:ext>
            </a:extLst>
          </p:cNvPr>
          <p:cNvSpPr/>
          <p:nvPr userDrawn="1"/>
        </p:nvSpPr>
        <p:spPr>
          <a:xfrm>
            <a:off x="3609474" y="5076317"/>
            <a:ext cx="8582526" cy="1793420"/>
          </a:xfrm>
          <a:prstGeom prst="rect">
            <a:avLst/>
          </a:prstGeom>
          <a:solidFill>
            <a:srgbClr val="C10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0771229-C0DE-83CF-3405-423A762892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742" y="5205840"/>
            <a:ext cx="5109029" cy="15720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80D2EC-3DAD-876A-5A1C-D5FAB85B54F4}"/>
              </a:ext>
            </a:extLst>
          </p:cNvPr>
          <p:cNvSpPr/>
          <p:nvPr userDrawn="1"/>
        </p:nvSpPr>
        <p:spPr>
          <a:xfrm>
            <a:off x="0" y="0"/>
            <a:ext cx="4068417" cy="6869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B56A4A5-3A0A-B76B-3A51-B314FFBB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458" y="513662"/>
            <a:ext cx="7464542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4873001-2427-16D9-F9E1-A98DE6DCA6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800" y="2212975"/>
            <a:ext cx="3910013" cy="596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82B5369F-4DEC-73A7-5670-A2A01B8319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6800" y="4424911"/>
            <a:ext cx="3910013" cy="596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790B52-CA38-644F-DB8E-B17025B5D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874" r="15874"/>
          <a:stretch/>
        </p:blipFill>
        <p:spPr>
          <a:xfrm>
            <a:off x="0" y="0"/>
            <a:ext cx="4068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00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foot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445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D8484-62BD-F144-B375-814E77085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5B752-E81C-7348-A30C-3B7C3D448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589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E133B-ED22-D340-ABD1-C0BF17E4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782EA3F4-AA38-C641-9D28-682B34A3A03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B8CC4-FAEF-3140-9B3B-36B83DE2F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8BB46-E4DA-A747-A10F-D0AFB107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40DC2BB7-0403-8742-8AFC-0C08D8B0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7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/>
          <p:nvPr/>
        </p:nvSpPr>
        <p:spPr>
          <a:xfrm>
            <a:off x="4727458" y="1923433"/>
            <a:ext cx="6051086" cy="147144"/>
          </a:xfrm>
          <a:prstGeom prst="rect">
            <a:avLst/>
          </a:prstGeom>
          <a:solidFill>
            <a:srgbClr val="A6D9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9"/>
          <p:cNvSpPr/>
          <p:nvPr/>
        </p:nvSpPr>
        <p:spPr>
          <a:xfrm>
            <a:off x="3609474" y="5076317"/>
            <a:ext cx="8582526" cy="1793420"/>
          </a:xfrm>
          <a:prstGeom prst="rect">
            <a:avLst/>
          </a:prstGeom>
          <a:solidFill>
            <a:srgbClr val="C102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9" descr="A black and white logo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54742" y="5205840"/>
            <a:ext cx="5109029" cy="157200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9"/>
          <p:cNvSpPr/>
          <p:nvPr/>
        </p:nvSpPr>
        <p:spPr>
          <a:xfrm>
            <a:off x="0" y="0"/>
            <a:ext cx="4068417" cy="686973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4727458" y="513662"/>
            <a:ext cx="746454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4876800" y="2212975"/>
            <a:ext cx="3910013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2"/>
          </p:nvPr>
        </p:nvSpPr>
        <p:spPr>
          <a:xfrm>
            <a:off x="4876800" y="4424911"/>
            <a:ext cx="3910013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" name="Google Shape;31;p9"/>
          <p:cNvPicPr preferRelativeResize="0"/>
          <p:nvPr/>
        </p:nvPicPr>
        <p:blipFill rotWithShape="1">
          <a:blip r:embed="rId3">
            <a:alphaModFix/>
          </a:blip>
          <a:srcRect l="15874" r="15873"/>
          <a:stretch/>
        </p:blipFill>
        <p:spPr>
          <a:xfrm>
            <a:off x="0" y="0"/>
            <a:ext cx="406841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443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B978D-3FFD-934F-90E8-422D6754E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2320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CE8EC-1665-A94C-9CC3-E6763181D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30292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7EDA-CA31-2B4D-983A-A684E225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782EA3F4-AA38-C641-9D28-682B34A3A03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4A6EF-B433-9C45-B100-7E85C8C18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8EB82-1E70-7F4A-B398-36997FE1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40DC2BB7-0403-8742-8AFC-0C08D8B0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59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70B80-1196-9440-ACA5-6C4A0E18B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E159D-BD52-7D42-B5FE-34CC31F4F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1172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4434C-B960-F941-A511-A5EC3F299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1172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C5EE8-239C-CA4D-B115-86AE6B1311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782EA3F4-AA38-C641-9D28-682B34A3A03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4FD16-F2A4-634C-869B-5D03C7A0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52023-3F00-804A-9C04-BC3C005C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40DC2BB7-0403-8742-8AFC-0C08D8B0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50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98DA8-D023-0547-8348-DE2114E45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C341E-263A-1B4D-A0CF-0887C6E07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8DB9B-EF4F-0246-A555-4DEF44CF0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4603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FB963-09DD-EA41-ADE0-AF81498E5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BBD85D-C336-1146-9BF7-880A84625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24603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9D2BC-030E-1A45-9087-A6D69AC490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782EA3F4-AA38-C641-9D28-682B34A3A03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660285-2083-054C-83A5-CAFA0A267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35F63C-FB7F-0B40-9272-9FE1F48F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40DC2BB7-0403-8742-8AFC-0C08D8B0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42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F735-26EF-074F-B91D-AABDB57AF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CF015-999C-4C42-B6EC-BF53CF9A43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782EA3F4-AA38-C641-9D28-682B34A3A03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E04D54-9038-744E-9624-E066B4C5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A5386-3E73-5D46-B735-204B34BC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40DC2BB7-0403-8742-8AFC-0C08D8B0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15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B0FB7-508C-D140-BE93-AC677CE81F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782EA3F4-AA38-C641-9D28-682B34A3A03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598075-1B7E-ED40-9124-3D93C8DF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88F3B-2019-7844-AFE7-A261FFD4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40DC2BB7-0403-8742-8AFC-0C08D8B0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74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B56A6-0D6F-D244-A832-B8DBA8E0C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F7E19-2B0E-074B-92BB-95482AD44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394608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55A79C-BE80-814F-8777-149767537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28761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A195FD-C2F7-8346-94FD-2F80C5BC3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782EA3F4-AA38-C641-9D28-682B34A3A03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31359-6524-EA4B-B972-B14A83D27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28FD9-66F7-5F43-867F-603FCE5C3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40DC2BB7-0403-8742-8AFC-0C08D8B0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8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F11FC-DE3D-E44F-A5DB-3223BA673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84A50-8588-084A-980B-9140117A0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3956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B169F-C114-1C4B-9D22-5FADF237A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2886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6F7BF-AC94-C646-839D-D55AC43C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782EA3F4-AA38-C641-9D28-682B34A3A03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965FE-DB66-4F45-94D0-1317367E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D02D3-4ECE-0949-B862-CB3CAC65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40DC2BB7-0403-8742-8AFC-0C08D8B0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42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6E393-C759-5449-AB0E-E370D649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F2850B-BF53-AC40-AA27-057442BF2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9589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EDAC1-1A06-6D4C-AF19-58A8A5559C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782EA3F4-AA38-C641-9D28-682B34A3A03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182B-A553-B642-8784-B5823E38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BF898-D260-3744-B820-37BE07FCF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40DC2BB7-0403-8742-8AFC-0C08D8B0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70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A64A32-67DA-6F44-8CED-2FE90822B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456838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DC0BF-A122-6243-9797-5ADA89218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4568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20BD6-CCE2-7348-A71A-7B6FBF6C5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782EA3F4-AA38-C641-9D28-682B34A3A03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C6B48-61B1-F742-847F-269DABBF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67FC6-7428-804D-822D-7ABFE86E4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40DC2BB7-0403-8742-8AFC-0C08D8B0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3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2576236-AE6A-443B-9735-7044338E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00508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3C3E1-0E76-4B73-9008-26708CBE49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825626"/>
            <a:ext cx="10972800" cy="40417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847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footer - blank">
  <p:cSld name="Small footer - 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196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foot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680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mall foot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33F1C3-FFB7-8D83-67A5-4CE1C4845793}"/>
              </a:ext>
            </a:extLst>
          </p:cNvPr>
          <p:cNvSpPr/>
          <p:nvPr userDrawn="1"/>
        </p:nvSpPr>
        <p:spPr>
          <a:xfrm>
            <a:off x="-1" y="0"/>
            <a:ext cx="12192001" cy="3429000"/>
          </a:xfrm>
          <a:prstGeom prst="rect">
            <a:avLst/>
          </a:prstGeom>
          <a:solidFill>
            <a:srgbClr val="A4D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D6AED8-64B5-6D13-718E-09B64EE99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409" y="2766218"/>
            <a:ext cx="8733182" cy="1325563"/>
          </a:xfrm>
          <a:prstGeom prst="rect">
            <a:avLst/>
          </a:prstGeom>
          <a:solidFill>
            <a:srgbClr val="C12032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3549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ll footer - with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3CD12-3EDE-4DA2-34A4-CA321C944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39C04-0AD5-25EA-F464-B90558B23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5894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DE1BA-3105-9A70-1671-F1142E18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5878D75C-61A4-A843-9D33-C281A7B88B40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F1924-BF94-8C28-9F0A-A52C64A7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443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8AEC2-175D-35F3-B615-0B50FE4C7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</p:spPr>
        <p:txBody>
          <a:bodyPr/>
          <a:lstStyle/>
          <a:p>
            <a:fld id="{506E0719-9D3B-4149-BCA4-1AC3ED930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5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dt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ft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ldNum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735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title"/>
          </p:nvPr>
        </p:nvSpPr>
        <p:spPr>
          <a:xfrm>
            <a:off x="831850" y="42320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1"/>
          </p:nvPr>
        </p:nvSpPr>
        <p:spPr>
          <a:xfrm>
            <a:off x="831850" y="3302926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961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11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11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dt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ft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5478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246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4"/>
          </p:nvPr>
        </p:nvSpPr>
        <p:spPr>
          <a:xfrm>
            <a:off x="6172200" y="2505076"/>
            <a:ext cx="5183188" cy="246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30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25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dt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ft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9239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1C355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5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023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35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1C35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1C35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35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5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35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ldNum" idx="12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ftr" idx="11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4"/>
          <p:cNvSpPr/>
          <p:nvPr/>
        </p:nvSpPr>
        <p:spPr>
          <a:xfrm>
            <a:off x="10891849" y="6006140"/>
            <a:ext cx="1300151" cy="8518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6" name="Google Shape;16;p4" descr="A red letters on a black background&#10;&#10;AI-generated content may be incorrect.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254770" y="6237010"/>
            <a:ext cx="1347329" cy="365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2525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195237-B159-683D-913F-7E8A329A6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72D6C-D84F-92C2-4929-07CFA07CB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58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9ABD7-2FE1-337D-2DB0-C8789A637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9195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8D75C-61A4-A843-9D33-C281A7B88B40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B3FF6-ACDF-6C2C-FFC2-0F5EF5C6E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9195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E0719-9D3B-4149-BCA4-1AC3ED930B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92914ED-78D9-F25E-0832-A6FB9DA69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91951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D6F52C-5B1D-D29E-4256-22D27B12989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 l="-22463" t="-17868" r="37702" b="44065"/>
          <a:stretch/>
        </p:blipFill>
        <p:spPr>
          <a:xfrm>
            <a:off x="10891849" y="6006140"/>
            <a:ext cx="1300151" cy="851859"/>
          </a:xfrm>
          <a:prstGeom prst="rect">
            <a:avLst/>
          </a:prstGeom>
        </p:spPr>
      </p:pic>
      <p:pic>
        <p:nvPicPr>
          <p:cNvPr id="8" name="Picture 7" descr="A red letters on a black background&#10;&#10;AI-generated content may be incorrect.">
            <a:extLst>
              <a:ext uri="{FF2B5EF4-FFF2-40B4-BE49-F238E27FC236}">
                <a16:creationId xmlns:a16="http://schemas.microsoft.com/office/drawing/2014/main" id="{AA6AF901-5EB8-C7CF-1764-B721A0CD603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70" y="6237010"/>
            <a:ext cx="1347329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C355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10230"/>
        </a:buClr>
        <a:buFont typeface="Arial" panose="020B0604020202020204" pitchFamily="34" charset="0"/>
        <a:buChar char="•"/>
        <a:defRPr sz="2800" kern="1200">
          <a:solidFill>
            <a:srgbClr val="1C35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kern="1200">
          <a:solidFill>
            <a:srgbClr val="1C35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rgbClr val="1C35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35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35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17D54-7961-41BA-A4E4-1CC914C8A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398" y="513662"/>
            <a:ext cx="7464542" cy="1325563"/>
          </a:xfrm>
        </p:spPr>
        <p:txBody>
          <a:bodyPr/>
          <a:lstStyle/>
          <a:p>
            <a:r>
              <a:rPr lang="en-US" b="1">
                <a:latin typeface="Avenir Next Demi Bold" panose="020B0503020202020204" pitchFamily="34" charset="0"/>
              </a:rPr>
              <a:t>2026 ALARA+ Toolkit: ERPD Summary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7119C-27AC-6E6D-A587-341A99D29644}"/>
              </a:ext>
            </a:extLst>
          </p:cNvPr>
          <p:cNvSpPr txBox="1"/>
          <p:nvPr/>
        </p:nvSpPr>
        <p:spPr>
          <a:xfrm>
            <a:off x="5629275" y="34290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Arnold Seto, MD, FSCAI, Islam Abudayyeh, MD, FSCAI, Allison Dupont, MD, FSCAI, Giorgio Medranda, MD, FSCAI, Faisal Latif, MD, FSCAI</a:t>
            </a:r>
          </a:p>
        </p:txBody>
      </p:sp>
    </p:spTree>
    <p:extLst>
      <p:ext uri="{BB962C8B-B14F-4D97-AF65-F5344CB8AC3E}">
        <p14:creationId xmlns:p14="http://schemas.microsoft.com/office/powerpoint/2010/main" val="2550623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4D0D8-7C61-7ABB-0BBB-B6EBC458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207" y="181456"/>
            <a:ext cx="8454887" cy="855835"/>
          </a:xfrm>
        </p:spPr>
        <p:txBody>
          <a:bodyPr/>
          <a:lstStyle/>
          <a:p>
            <a:r>
              <a:rPr lang="en-US" err="1"/>
              <a:t>EggNest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5E236-0203-B03F-D386-42013E8B4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1" y="6428762"/>
            <a:ext cx="10591800" cy="349678"/>
          </a:xfrm>
        </p:spPr>
        <p:txBody>
          <a:bodyPr/>
          <a:lstStyle>
            <a:defPPr>
              <a:defRPr lang="en-US"/>
            </a:defPPr>
            <a:lvl1pPr marL="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20293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Omar Khalique, MD, FACC, FASE, FSCCT, FSCMR, FSCAI, ALARA Plus: How New Technologies Make Eliminating Radiation and Orthopedic Risks Reasonably Achievable​, SCAI Radiation Summit Presentation, May 2025.​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0293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6F6E45-BC4D-4908-F955-2894CE452CDD}"/>
              </a:ext>
            </a:extLst>
          </p:cNvPr>
          <p:cNvSpPr txBox="1"/>
          <p:nvPr/>
        </p:nvSpPr>
        <p:spPr>
          <a:xfrm>
            <a:off x="188470" y="1254823"/>
            <a:ext cx="45172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E17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EggNest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E17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Protect™ System is the base platform (Protect™ customers can be converted to Complete™ with addition of Shield)</a:t>
            </a:r>
          </a:p>
          <a:p>
            <a:pPr marL="285750" marR="0" lvl="0" indent="-285750" algn="l" defTabSz="9144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E17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1mm lead ceiling-mounted Complete Shield </a:t>
            </a:r>
          </a:p>
          <a:p>
            <a:pPr marL="285750" marR="0" lvl="0" indent="-285750" algn="l" defTabSz="9144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E17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Provides staff with &gt;99% protection </a:t>
            </a:r>
          </a:p>
          <a:p>
            <a:pPr marL="285750" marR="0" lvl="0" indent="-285750" algn="l" defTabSz="9144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E17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 sterile drape for Complete Shield </a:t>
            </a:r>
          </a:p>
          <a:p>
            <a:pPr marL="285750" marR="0" lvl="0" indent="-285750" algn="l" defTabSz="9144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E17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ScatterPro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E17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™ disposable</a:t>
            </a:r>
          </a:p>
          <a:p>
            <a:pPr marL="285750" marR="0" lvl="0" indent="-285750" algn="l" defTabSz="9144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E17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Radial/femoral drape available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221D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E17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Real-time dosimetry system included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FAA494-70DE-C7B5-A37E-3D056638C259}"/>
              </a:ext>
            </a:extLst>
          </p:cNvPr>
          <p:cNvGrpSpPr/>
          <p:nvPr/>
        </p:nvGrpSpPr>
        <p:grpSpPr>
          <a:xfrm>
            <a:off x="4688205" y="1071903"/>
            <a:ext cx="7320376" cy="5120516"/>
            <a:chOff x="4565087" y="984604"/>
            <a:chExt cx="7320376" cy="51205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484A90A-6CC7-E0C5-148B-7BE155BAB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429" y="1253345"/>
              <a:ext cx="6469034" cy="4851775"/>
            </a:xfrm>
            <a:prstGeom prst="roundRect">
              <a:avLst>
                <a:gd name="adj" fmla="val 1961"/>
              </a:avLst>
            </a:prstGeom>
            <a:effectLst>
              <a:outerShdw blurRad="165100" algn="ctr" rotWithShape="0">
                <a:srgbClr val="000000">
                  <a:alpha val="10000"/>
                </a:srgbClr>
              </a:outerShdw>
            </a:effec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9290013-2554-8B51-8707-55F6E3A04EE8}"/>
                </a:ext>
              </a:extLst>
            </p:cNvPr>
            <p:cNvSpPr/>
            <p:nvPr/>
          </p:nvSpPr>
          <p:spPr>
            <a:xfrm>
              <a:off x="8526255" y="5088426"/>
              <a:ext cx="83127" cy="85288"/>
            </a:xfrm>
            <a:prstGeom prst="ellipse">
              <a:avLst/>
            </a:prstGeom>
            <a:solidFill>
              <a:srgbClr val="5AB948"/>
            </a:solidFill>
            <a:ln>
              <a:solidFill>
                <a:srgbClr val="5AB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7DE191F1-62CE-E79D-8556-20DC6A0B1411}"/>
                </a:ext>
              </a:extLst>
            </p:cNvPr>
            <p:cNvSpPr/>
            <p:nvPr/>
          </p:nvSpPr>
          <p:spPr>
            <a:xfrm rot="4255435">
              <a:off x="7455233" y="4315229"/>
              <a:ext cx="372477" cy="1921614"/>
            </a:xfrm>
            <a:prstGeom prst="triangle">
              <a:avLst>
                <a:gd name="adj" fmla="val 94930"/>
              </a:avLst>
            </a:prstGeom>
            <a:solidFill>
              <a:srgbClr val="5AB94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D92795-EAE3-1529-D82C-7D4E57E3D67E}"/>
                </a:ext>
              </a:extLst>
            </p:cNvPr>
            <p:cNvSpPr/>
            <p:nvPr/>
          </p:nvSpPr>
          <p:spPr>
            <a:xfrm>
              <a:off x="6248080" y="3605761"/>
              <a:ext cx="83127" cy="85288"/>
            </a:xfrm>
            <a:prstGeom prst="ellipse">
              <a:avLst/>
            </a:prstGeom>
            <a:solidFill>
              <a:srgbClr val="5AB948"/>
            </a:solidFill>
            <a:ln>
              <a:solidFill>
                <a:srgbClr val="5AB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2DC105B-C904-A2E4-6C6F-E8EDED5A0CD0}"/>
                </a:ext>
              </a:extLst>
            </p:cNvPr>
            <p:cNvSpPr/>
            <p:nvPr/>
          </p:nvSpPr>
          <p:spPr>
            <a:xfrm rot="7600591">
              <a:off x="5629070" y="2619349"/>
              <a:ext cx="322453" cy="1280273"/>
            </a:xfrm>
            <a:prstGeom prst="triangle">
              <a:avLst>
                <a:gd name="adj" fmla="val 55469"/>
              </a:avLst>
            </a:prstGeom>
            <a:solidFill>
              <a:srgbClr val="5AB94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16F3016-9FAF-06F9-5245-5325CE5BD6ED}"/>
                </a:ext>
              </a:extLst>
            </p:cNvPr>
            <p:cNvSpPr/>
            <p:nvPr/>
          </p:nvSpPr>
          <p:spPr>
            <a:xfrm rot="7176055">
              <a:off x="6098109" y="3466807"/>
              <a:ext cx="336999" cy="1253519"/>
            </a:xfrm>
            <a:prstGeom prst="triangle">
              <a:avLst>
                <a:gd name="adj" fmla="val 55469"/>
              </a:avLst>
            </a:prstGeom>
            <a:solidFill>
              <a:srgbClr val="5AB94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82DB54F-D605-D735-3D80-8E96C6062B30}"/>
                </a:ext>
              </a:extLst>
            </p:cNvPr>
            <p:cNvSpPr/>
            <p:nvPr/>
          </p:nvSpPr>
          <p:spPr>
            <a:xfrm>
              <a:off x="6757564" y="4361664"/>
              <a:ext cx="83127" cy="85288"/>
            </a:xfrm>
            <a:prstGeom prst="ellipse">
              <a:avLst/>
            </a:prstGeom>
            <a:solidFill>
              <a:srgbClr val="5AB948"/>
            </a:solidFill>
            <a:ln>
              <a:solidFill>
                <a:srgbClr val="5AB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EA1AA2B-05BA-F92A-963E-C7A810719070}"/>
                </a:ext>
              </a:extLst>
            </p:cNvPr>
            <p:cNvSpPr/>
            <p:nvPr/>
          </p:nvSpPr>
          <p:spPr>
            <a:xfrm>
              <a:off x="7974281" y="2398366"/>
              <a:ext cx="83127" cy="85288"/>
            </a:xfrm>
            <a:prstGeom prst="ellipse">
              <a:avLst/>
            </a:prstGeom>
            <a:solidFill>
              <a:srgbClr val="5AB948"/>
            </a:solidFill>
            <a:ln>
              <a:solidFill>
                <a:srgbClr val="5AB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D53A7F91-CF2E-9038-6FB7-3A8D25093CDF}"/>
                </a:ext>
              </a:extLst>
            </p:cNvPr>
            <p:cNvSpPr/>
            <p:nvPr/>
          </p:nvSpPr>
          <p:spPr>
            <a:xfrm rot="13599162">
              <a:off x="8485456" y="1021194"/>
              <a:ext cx="330978" cy="1700834"/>
            </a:xfrm>
            <a:prstGeom prst="triangle">
              <a:avLst>
                <a:gd name="adj" fmla="val 55469"/>
              </a:avLst>
            </a:prstGeom>
            <a:solidFill>
              <a:srgbClr val="5AB94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F647020-CF47-C2F3-3226-50CB28F4C4FC}"/>
                </a:ext>
              </a:extLst>
            </p:cNvPr>
            <p:cNvSpPr/>
            <p:nvPr/>
          </p:nvSpPr>
          <p:spPr>
            <a:xfrm rot="17961647">
              <a:off x="8830695" y="3415840"/>
              <a:ext cx="329877" cy="2617134"/>
            </a:xfrm>
            <a:prstGeom prst="triangle">
              <a:avLst>
                <a:gd name="adj" fmla="val 3849"/>
              </a:avLst>
            </a:prstGeom>
            <a:solidFill>
              <a:srgbClr val="5AB94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CDB9C6B-838A-AD9D-ED80-4243D11C6A49}"/>
                </a:ext>
              </a:extLst>
            </p:cNvPr>
            <p:cNvSpPr/>
            <p:nvPr/>
          </p:nvSpPr>
          <p:spPr>
            <a:xfrm>
              <a:off x="7774281" y="4190650"/>
              <a:ext cx="83127" cy="85288"/>
            </a:xfrm>
            <a:prstGeom prst="ellipse">
              <a:avLst/>
            </a:prstGeom>
            <a:solidFill>
              <a:srgbClr val="5AB948"/>
            </a:solidFill>
            <a:ln>
              <a:solidFill>
                <a:srgbClr val="5AB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24D0744-5341-FC6C-A794-9D809F324945}"/>
                </a:ext>
              </a:extLst>
            </p:cNvPr>
            <p:cNvSpPr/>
            <p:nvPr/>
          </p:nvSpPr>
          <p:spPr>
            <a:xfrm>
              <a:off x="8609382" y="4008278"/>
              <a:ext cx="83127" cy="85288"/>
            </a:xfrm>
            <a:prstGeom prst="ellipse">
              <a:avLst/>
            </a:prstGeom>
            <a:solidFill>
              <a:srgbClr val="5AB948"/>
            </a:solidFill>
            <a:ln>
              <a:solidFill>
                <a:srgbClr val="5AB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F2193ECE-CE58-B98A-5DEC-6A03D7D56B85}"/>
                </a:ext>
              </a:extLst>
            </p:cNvPr>
            <p:cNvSpPr/>
            <p:nvPr/>
          </p:nvSpPr>
          <p:spPr>
            <a:xfrm rot="15430183">
              <a:off x="9339337" y="2952831"/>
              <a:ext cx="330978" cy="1805323"/>
            </a:xfrm>
            <a:prstGeom prst="triangle">
              <a:avLst>
                <a:gd name="adj" fmla="val 50788"/>
              </a:avLst>
            </a:prstGeom>
            <a:solidFill>
              <a:srgbClr val="5AB94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13AEC88-107E-322E-430A-854EE3857595}"/>
                </a:ext>
              </a:extLst>
            </p:cNvPr>
            <p:cNvSpPr/>
            <p:nvPr/>
          </p:nvSpPr>
          <p:spPr>
            <a:xfrm>
              <a:off x="9774673" y="5088426"/>
              <a:ext cx="1623077" cy="457200"/>
            </a:xfrm>
            <a:prstGeom prst="roundRect">
              <a:avLst>
                <a:gd name="adj" fmla="val 11138"/>
              </a:avLst>
            </a:prstGeom>
            <a:solidFill>
              <a:srgbClr val="5AB948"/>
            </a:solidFill>
            <a:ln>
              <a:solidFill>
                <a:srgbClr val="5AB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Bench with Femoral Flip Shield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B20B1BB-F40B-9AEC-E648-A7A25856C816}"/>
                </a:ext>
              </a:extLst>
            </p:cNvPr>
            <p:cNvSpPr/>
            <p:nvPr/>
          </p:nvSpPr>
          <p:spPr>
            <a:xfrm>
              <a:off x="4565087" y="3656002"/>
              <a:ext cx="1527664" cy="457200"/>
            </a:xfrm>
            <a:prstGeom prst="roundRect">
              <a:avLst>
                <a:gd name="adj" fmla="val 11138"/>
              </a:avLst>
            </a:prstGeom>
            <a:solidFill>
              <a:srgbClr val="5AB948"/>
            </a:solidFill>
            <a:ln>
              <a:solidFill>
                <a:srgbClr val="5AB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Flex Shields Move with C-arm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186273A-DEB6-6099-A0FD-4DDBFD739148}"/>
                </a:ext>
              </a:extLst>
            </p:cNvPr>
            <p:cNvSpPr/>
            <p:nvPr/>
          </p:nvSpPr>
          <p:spPr>
            <a:xfrm>
              <a:off x="4631637" y="2612781"/>
              <a:ext cx="1297600" cy="457200"/>
            </a:xfrm>
            <a:prstGeom prst="roundRect">
              <a:avLst>
                <a:gd name="adj" fmla="val 11138"/>
              </a:avLst>
            </a:prstGeom>
            <a:solidFill>
              <a:srgbClr val="5AB948"/>
            </a:solidFill>
            <a:ln>
              <a:solidFill>
                <a:srgbClr val="5AB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Structural </a:t>
              </a:r>
              <a:b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Head Shield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CE2DA9F-A35B-EF81-FC65-F4C7B1ADBF02}"/>
                </a:ext>
              </a:extLst>
            </p:cNvPr>
            <p:cNvSpPr/>
            <p:nvPr/>
          </p:nvSpPr>
          <p:spPr>
            <a:xfrm>
              <a:off x="5525810" y="5317026"/>
              <a:ext cx="1444539" cy="457200"/>
            </a:xfrm>
            <a:prstGeom prst="roundRect">
              <a:avLst>
                <a:gd name="adj" fmla="val 11138"/>
              </a:avLst>
            </a:prstGeom>
            <a:solidFill>
              <a:srgbClr val="5AB948"/>
            </a:solidFill>
            <a:ln>
              <a:solidFill>
                <a:srgbClr val="5AB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Egg Medical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Table Skirt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560A266-B96C-E0E9-7CE7-8601A0BA4C94}"/>
                </a:ext>
              </a:extLst>
            </p:cNvPr>
            <p:cNvSpPr/>
            <p:nvPr/>
          </p:nvSpPr>
          <p:spPr>
            <a:xfrm>
              <a:off x="8680023" y="984604"/>
              <a:ext cx="1464048" cy="457200"/>
            </a:xfrm>
            <a:prstGeom prst="roundRect">
              <a:avLst>
                <a:gd name="adj" fmla="val 11138"/>
              </a:avLst>
            </a:prstGeom>
            <a:solidFill>
              <a:srgbClr val="5AB948"/>
            </a:solidFill>
            <a:ln>
              <a:solidFill>
                <a:srgbClr val="5AB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Boom-mounted Complete Shield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9C1C5A0-271C-37E8-67B6-BB9ACBEE52D4}"/>
                </a:ext>
              </a:extLst>
            </p:cNvPr>
            <p:cNvSpPr/>
            <p:nvPr/>
          </p:nvSpPr>
          <p:spPr>
            <a:xfrm>
              <a:off x="10144071" y="3445988"/>
              <a:ext cx="1253679" cy="457200"/>
            </a:xfrm>
            <a:prstGeom prst="roundRect">
              <a:avLst>
                <a:gd name="adj" fmla="val 11138"/>
              </a:avLst>
            </a:prstGeom>
            <a:solidFill>
              <a:srgbClr val="5AB948"/>
            </a:solidFill>
            <a:ln>
              <a:solidFill>
                <a:srgbClr val="5AB9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Telescoping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Hip Shield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2546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Corindus</a:t>
            </a:r>
            <a:r>
              <a:rPr lang="en-US"/>
              <a:t> </a:t>
            </a:r>
            <a:r>
              <a:rPr lang="en-US" err="1"/>
              <a:t>CorPath</a:t>
            </a:r>
            <a:r>
              <a:rPr lang="en-US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2"/>
          <a:stretch>
            <a:fillRect/>
          </a:stretch>
        </p:blipFill>
        <p:spPr>
          <a:xfrm>
            <a:off x="589785" y="1614349"/>
            <a:ext cx="8665439" cy="438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6D8779-6D8D-731C-0A8F-5A84EC22FDFD}"/>
              </a:ext>
            </a:extLst>
          </p:cNvPr>
          <p:cNvSpPr txBox="1"/>
          <p:nvPr/>
        </p:nvSpPr>
        <p:spPr>
          <a:xfrm>
            <a:off x="1279525" y="6272366"/>
            <a:ext cx="8636000" cy="441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Andrew Goldsweig, MD, FSCAI, Lead-Free Radiation Protection, SCAI Scientific Sessions, May 2024.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547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E4C26-26FA-2AD5-00E2-8C81166E8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FF2B5EF4-FFF2-40B4-BE49-F238E27FC236}">
                <a16:creationId xmlns:a16="http://schemas.microsoft.com/office/drawing/2014/main" id="{7DEB9EF5-8112-8380-5A6C-FAFE49158A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85704" cy="1295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519F6A-C49E-5D78-3072-136669124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77036"/>
            <a:ext cx="7520370" cy="3922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F0970F-8B4E-9123-0B82-D778549C9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263" y="5680716"/>
            <a:ext cx="1639086" cy="953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8790C-0C75-25DA-F015-735C288B1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543" y="1443153"/>
            <a:ext cx="3594461" cy="2488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BCC49B-A88E-8B6F-86F5-EEA60848FC69}"/>
              </a:ext>
            </a:extLst>
          </p:cNvPr>
          <p:cNvSpPr txBox="1"/>
          <p:nvPr/>
        </p:nvSpPr>
        <p:spPr>
          <a:xfrm>
            <a:off x="218436" y="160335"/>
            <a:ext cx="111529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Salus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AeroShield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215B42-D07A-0104-4719-839AB1C5009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3100" b="15481"/>
          <a:stretch>
            <a:fillRect/>
          </a:stretch>
        </p:blipFill>
        <p:spPr>
          <a:xfrm>
            <a:off x="8416808" y="1454639"/>
            <a:ext cx="3411699" cy="44403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ABBA93-CDF6-DB94-A7A6-034CC266E744}"/>
              </a:ext>
            </a:extLst>
          </p:cNvPr>
          <p:cNvSpPr txBox="1"/>
          <p:nvPr/>
        </p:nvSpPr>
        <p:spPr>
          <a:xfrm>
            <a:off x="462013" y="1613118"/>
            <a:ext cx="3164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Table-mounted shield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Inflatable above-table component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Ceiling-mounted hanging shield</a:t>
            </a:r>
          </a:p>
        </p:txBody>
      </p:sp>
    </p:spTree>
    <p:extLst>
      <p:ext uri="{BB962C8B-B14F-4D97-AF65-F5344CB8AC3E}">
        <p14:creationId xmlns:p14="http://schemas.microsoft.com/office/powerpoint/2010/main" val="1441477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A9E2E-4E84-6D39-C71D-8E7DAD841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F3F4-B110-5A4C-413A-12F211F1F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Texray</a:t>
            </a:r>
            <a:r>
              <a:rPr lang="en-US"/>
              <a:t> </a:t>
            </a:r>
            <a:r>
              <a:rPr lang="en-US" err="1"/>
              <a:t>MasterPeace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24BB3-D06F-00E2-1B89-32D40B928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600201"/>
            <a:ext cx="5791201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300"/>
              <a:t>Textile-based ERPD</a:t>
            </a:r>
            <a:r>
              <a:rPr lang="en-US" sz="2300" baseline="30000"/>
              <a:t>1</a:t>
            </a:r>
          </a:p>
          <a:p>
            <a:pPr lvl="1"/>
            <a:r>
              <a:rPr lang="en-US" sz="2100" err="1"/>
              <a:t>Texray</a:t>
            </a:r>
            <a:r>
              <a:rPr lang="en-US" sz="2100"/>
              <a:t> textile material is 30 times stronger than </a:t>
            </a:r>
            <a:br>
              <a:rPr lang="en-US" sz="2100"/>
            </a:br>
            <a:r>
              <a:rPr lang="en-US" sz="2100"/>
              <a:t>standard rubber-like sheet materials.</a:t>
            </a:r>
          </a:p>
          <a:p>
            <a:pPr lvl="1"/>
            <a:r>
              <a:rPr lang="en-US" sz="2100"/>
              <a:t>Soft and pliable.</a:t>
            </a:r>
          </a:p>
          <a:p>
            <a:pPr lvl="1"/>
            <a:r>
              <a:rPr lang="en-US" sz="2100"/>
              <a:t>Engineered for procedure flexibility.</a:t>
            </a:r>
          </a:p>
          <a:p>
            <a:endParaRPr lang="en-US" sz="2300"/>
          </a:p>
          <a:p>
            <a:r>
              <a:rPr lang="en-US" sz="2300"/>
              <a:t>Integration in clinical environments</a:t>
            </a:r>
          </a:p>
          <a:p>
            <a:pPr lvl="1"/>
            <a:r>
              <a:rPr lang="en-US" sz="2100"/>
              <a:t>Compatible with existing equipment and accessories.</a:t>
            </a:r>
          </a:p>
          <a:p>
            <a:pPr lvl="1"/>
            <a:r>
              <a:rPr lang="en-US" sz="2100"/>
              <a:t>Zero-floor fill, no need for retrofitting or reassembly.</a:t>
            </a:r>
          </a:p>
          <a:p>
            <a:endParaRPr lang="en-US" sz="2300"/>
          </a:p>
          <a:p>
            <a:r>
              <a:rPr lang="en-US" sz="2300"/>
              <a:t>Procedural access </a:t>
            </a:r>
            <a:r>
              <a:rPr lang="en-US" sz="2300" baseline="30000"/>
              <a:t>2,3,4</a:t>
            </a:r>
            <a:r>
              <a:rPr lang="en-US" sz="2300"/>
              <a:t> </a:t>
            </a:r>
          </a:p>
          <a:p>
            <a:pPr lvl="1"/>
            <a:r>
              <a:rPr lang="en-US" sz="2100"/>
              <a:t>Vertical/Horizontal Table Mounted Shields positioned </a:t>
            </a:r>
            <a:br>
              <a:rPr lang="en-US" sz="2100"/>
            </a:br>
            <a:r>
              <a:rPr lang="en-US" sz="2100"/>
              <a:t>along the table rail, minimal gantry interference. </a:t>
            </a:r>
          </a:p>
          <a:p>
            <a:pPr lvl="1"/>
            <a:r>
              <a:rPr lang="en-US" sz="2100"/>
              <a:t>Modular Patches draped on the patient, not in field of view. </a:t>
            </a:r>
          </a:p>
          <a:p>
            <a:pPr lvl="1"/>
            <a:r>
              <a:rPr lang="en-US" sz="2100"/>
              <a:t>Effective patient management during acute procedural complications.</a:t>
            </a:r>
          </a:p>
          <a:p>
            <a:endParaRPr lang="en-US"/>
          </a:p>
        </p:txBody>
      </p:sp>
      <p:pic>
        <p:nvPicPr>
          <p:cNvPr id="6" name="Bildobjekt 2" descr="En bild som visar Medicinsk utrustning, rum, inomhus, medicinsk&#10;&#10;AI-genererat innehåll kan vara felaktigt.">
            <a:extLst>
              <a:ext uri="{FF2B5EF4-FFF2-40B4-BE49-F238E27FC236}">
                <a16:creationId xmlns:a16="http://schemas.microsoft.com/office/drawing/2014/main" id="{72B20653-D050-F36E-0663-F722573F1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0" y="1600201"/>
            <a:ext cx="3652075" cy="2969729"/>
          </a:xfrm>
          <a:prstGeom prst="rect">
            <a:avLst/>
          </a:prstGeom>
        </p:spPr>
      </p:pic>
      <p:pic>
        <p:nvPicPr>
          <p:cNvPr id="7" name="Bildobjekt 4" descr="En bild som visar inomhus, vägg, dator, datorskärm&#10;&#10;AI-genererat innehåll kan vara felaktigt.">
            <a:extLst>
              <a:ext uri="{FF2B5EF4-FFF2-40B4-BE49-F238E27FC236}">
                <a16:creationId xmlns:a16="http://schemas.microsoft.com/office/drawing/2014/main" id="{A179E0F9-ECA7-6FEC-2D46-6CF10D933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0" y="1690688"/>
            <a:ext cx="2443925" cy="2582310"/>
          </a:xfrm>
          <a:prstGeom prst="rect">
            <a:avLst/>
          </a:prstGeom>
        </p:spPr>
      </p:pic>
      <p:sp>
        <p:nvSpPr>
          <p:cNvPr id="9" name="textruta 6">
            <a:extLst>
              <a:ext uri="{FF2B5EF4-FFF2-40B4-BE49-F238E27FC236}">
                <a16:creationId xmlns:a16="http://schemas.microsoft.com/office/drawing/2014/main" id="{0EA69D55-05A5-4DEF-868A-3E8E22F07854}"/>
              </a:ext>
            </a:extLst>
          </p:cNvPr>
          <p:cNvSpPr txBox="1"/>
          <p:nvPr/>
        </p:nvSpPr>
        <p:spPr>
          <a:xfrm>
            <a:off x="250134" y="6163605"/>
            <a:ext cx="11404310" cy="64633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1">
                <a:ln>
                  <a:noFill/>
                </a:ln>
                <a:solidFill>
                  <a:srgbClr val="004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Gellerstedt, F., Apell, P., &amp; Haskal, Z. J. (2025). Textile-based radiation protection of staff during fluoroscopic guided interventions: enhancing durability, comfort and safety. </a:t>
            </a:r>
            <a:r>
              <a:rPr kumimoji="0" lang="en-US" sz="600" b="0" i="1" u="none" strike="noStrike" kern="0" cap="none" spc="0" normalizeH="0" baseline="0" noProof="1">
                <a:ln>
                  <a:noFill/>
                </a:ln>
                <a:solidFill>
                  <a:srgbClr val="004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CVIR endovascular</a:t>
            </a:r>
            <a:r>
              <a:rPr kumimoji="0" lang="en-US" sz="600" b="0" i="0" u="none" strike="noStrike" kern="0" cap="none" spc="0" normalizeH="0" baseline="0" noProof="1">
                <a:ln>
                  <a:noFill/>
                </a:ln>
                <a:solidFill>
                  <a:srgbClr val="004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en-US" sz="600" b="1" i="0" u="none" strike="noStrike" kern="1200" cap="none" spc="0" normalizeH="0" baseline="0" noProof="1">
              <a:ln>
                <a:noFill/>
              </a:ln>
              <a:solidFill>
                <a:srgbClr val="00427C"/>
              </a:solidFill>
              <a:effectLst/>
              <a:uLnTx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1">
                <a:ln>
                  <a:noFill/>
                </a:ln>
                <a:solidFill>
                  <a:srgbClr val="00427C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600" b="1" i="0" u="none" strike="noStrike" kern="1200" cap="none" spc="0" normalizeH="0" baseline="0" noProof="1">
                <a:ln>
                  <a:noFill/>
                </a:ln>
                <a:solidFill>
                  <a:srgbClr val="00427C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600" b="0" i="0" u="none" strike="noStrike" kern="1200" cap="none" spc="0" normalizeH="0" baseline="0" noProof="1">
                <a:ln>
                  <a:noFill/>
                </a:ln>
                <a:solidFill>
                  <a:srgbClr val="00427C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Arial"/>
              </a:rPr>
              <a:t>Angerås O, Larsson M, Jonasson P, Torild P, Töpel F, Redfors B, Råmunddal T. Evaluation of the TexRay MasterPeace™ enhanced radiation-protection system in cardiac interventions – a cluster randomized controlled study. J Am Coll Cardiol. 2025. Presented at TCT 2025.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1">
                <a:ln>
                  <a:noFill/>
                </a:ln>
                <a:solidFill>
                  <a:srgbClr val="00427C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Arial"/>
              </a:rPr>
              <a:t>3</a:t>
            </a:r>
            <a:r>
              <a:rPr kumimoji="0" lang="en-US" sz="600" b="1" i="0" u="none" strike="noStrike" kern="1200" cap="none" spc="0" normalizeH="0" baseline="0" noProof="1">
                <a:ln>
                  <a:noFill/>
                </a:ln>
                <a:solidFill>
                  <a:srgbClr val="00427C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600" b="0" i="0" u="none" strike="noStrike" kern="1200" cap="none" spc="0" normalizeH="0" baseline="0" noProof="1">
                <a:ln>
                  <a:noFill/>
                </a:ln>
                <a:solidFill>
                  <a:srgbClr val="00427C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Arial"/>
              </a:rPr>
              <a:t>O. Angerås, Maintaining Radiation Protection During Complication Management: A Case Report Using the Texray MasterPeace™ System in Complex PCI, Sahlgrenska University Hospital, Gothenburg, Sweden, Presented at TCT 2025 </a:t>
            </a:r>
            <a:br>
              <a:rPr kumimoji="0" lang="en-US" sz="600" b="0" i="0" u="none" strike="noStrike" kern="1200" cap="none" spc="0" normalizeH="0" baseline="0" noProof="1">
                <a:ln>
                  <a:noFill/>
                </a:ln>
                <a:solidFill>
                  <a:srgbClr val="00427C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Arial"/>
              </a:rPr>
            </a:br>
            <a:r>
              <a:rPr kumimoji="0" lang="en-US" sz="600" b="1" i="0" u="none" strike="noStrike" kern="0" cap="none" spc="0" normalizeH="0" baseline="0" noProof="1">
                <a:ln>
                  <a:noFill/>
                </a:ln>
                <a:solidFill>
                  <a:srgbClr val="00427C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Arial"/>
              </a:rPr>
              <a:t>4. </a:t>
            </a:r>
            <a:r>
              <a:rPr kumimoji="0" lang="en-US" sz="600" b="0" i="0" u="none" strike="noStrike" kern="0" cap="none" spc="0" normalizeH="0" baseline="0" noProof="1">
                <a:ln>
                  <a:noFill/>
                </a:ln>
                <a:solidFill>
                  <a:srgbClr val="00427C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Arial"/>
              </a:rPr>
              <a:t>Bärenfänger F., Bartal G., Hidefjall P., Gellerstedt F., Apell P., Rohde S. Evaluation of a Novel Enhanced Radiation Protection Device in Interventional Neuroradiology: A Phantom Study. Clinical Neuroradiology 2025 (in press). </a:t>
            </a:r>
            <a:br>
              <a:rPr kumimoji="0" lang="en-US" sz="600" b="0" i="0" u="none" strike="noStrike" kern="0" cap="none" spc="0" normalizeH="0" baseline="0" noProof="1">
                <a:ln>
                  <a:noFill/>
                </a:ln>
                <a:solidFill>
                  <a:srgbClr val="00427C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Arial"/>
              </a:rPr>
            </a:br>
            <a:b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427C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Arial"/>
              </a:rPr>
            </a:b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427C"/>
              </a:solidFill>
              <a:effectLst/>
              <a:uLnTx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5310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DFD38-804A-5510-8CA9-75E2DD39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Texray</a:t>
            </a:r>
            <a:r>
              <a:rPr lang="en-US"/>
              <a:t> </a:t>
            </a:r>
            <a:r>
              <a:rPr lang="en-US" err="1"/>
              <a:t>MasterPeace</a:t>
            </a:r>
            <a:endParaRPr lang="en-US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37D1FF41-75F6-6EF4-4C84-08A344BEC97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690688"/>
            <a:ext cx="10515600" cy="898525"/>
          </a:xfrm>
          <a:prstGeom prst="rect">
            <a:avLst/>
          </a:prstGeom>
        </p:spPr>
        <p:txBody>
          <a:bodyPr>
            <a:normAutofit/>
          </a:bodyPr>
          <a:lstStyle>
            <a:lvl1pPr marL="38735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chemeClr val="bg2"/>
              </a:buClr>
              <a:buSzPct val="125000"/>
              <a:buFont typeface="Times Roman"/>
              <a:buChar char="•"/>
              <a:tabLst/>
              <a:defRPr sz="2500" b="0" i="0" u="none" strike="noStrike" cap="none" spc="0" baseline="0">
                <a:solidFill>
                  <a:srgbClr val="ECE7EA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defRPr>
            </a:lvl1pPr>
            <a:lvl2pPr marL="45720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chemeClr val="bg2"/>
              </a:buClr>
              <a:buSzPct val="125000"/>
              <a:buFont typeface="Times Roman"/>
              <a:buChar char="•"/>
              <a:tabLst/>
              <a:defRPr sz="2000" b="0" i="0" u="none" strike="noStrike" cap="none" spc="0" baseline="0">
                <a:solidFill>
                  <a:srgbClr val="ECE7EA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defRPr>
            </a:lvl2pPr>
            <a:lvl3pPr marL="52705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chemeClr val="bg2"/>
              </a:buClr>
              <a:buSzPct val="125000"/>
              <a:buFont typeface="Times Roman"/>
              <a:buChar char="•"/>
              <a:tabLst/>
              <a:defRPr sz="1600" b="0" i="0" u="none" strike="noStrike" cap="none" spc="0" baseline="0">
                <a:solidFill>
                  <a:srgbClr val="ECE7EA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defRPr>
            </a:lvl3pPr>
            <a:lvl4pPr marL="59690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chemeClr val="bg2"/>
              </a:buClr>
              <a:buSzPct val="125000"/>
              <a:buFont typeface="Times Roman"/>
              <a:buChar char="•"/>
              <a:tabLst/>
              <a:defRPr sz="2600" b="0" i="0" u="none" strike="noStrike" cap="none" spc="0" baseline="0">
                <a:solidFill>
                  <a:srgbClr val="ECE7EA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defRPr>
            </a:lvl4pPr>
            <a:lvl5pPr marL="66675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chemeClr val="bg2"/>
              </a:buClr>
              <a:buSzPct val="125000"/>
              <a:buFont typeface="Times Roman"/>
              <a:buChar char="•"/>
              <a:tabLst/>
              <a:defRPr sz="2600" b="0" i="0" u="none" strike="noStrike" cap="none" spc="0" baseline="0">
                <a:solidFill>
                  <a:srgbClr val="ECE7EA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defRPr>
            </a:lvl5pPr>
            <a:lvl6pPr marL="73660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E101A"/>
              </a:buClr>
              <a:buSzPct val="125000"/>
              <a:buFont typeface="Times Roman"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80645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E101A"/>
              </a:buClr>
              <a:buSzPct val="125000"/>
              <a:buFont typeface="Times Roman"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87630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E101A"/>
              </a:buClr>
              <a:buSzPct val="125000"/>
              <a:buFont typeface="Times Roman"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94615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E101A"/>
              </a:buClr>
              <a:buSzPct val="125000"/>
              <a:buFont typeface="Times Roman"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69850" marR="0" lvl="0" indent="0" algn="l" defTabSz="41275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417B"/>
              </a:buClr>
              <a:buSzPct val="125000"/>
              <a:buFont typeface="Times Roman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 phantom study (interventional radiology, biplane setting) demonstrated an average scatter radiation shielding effect of MasterPeace by 99.6% at knee; 98.5% at hip and 97.4% at head levels compared to no shielding across all measured angular projections when used in combination with a standard ceiling-mounted acrylic lead screen.</a:t>
            </a:r>
            <a:r>
              <a:rPr kumimoji="0" lang="en-US" sz="1500" b="0" i="0" u="none" strike="noStrike" kern="0" cap="none" spc="0" normalizeH="0" baseline="3000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</a:t>
            </a: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ABF6AB-BFF1-023D-E041-0C2ECE781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66" y="2672817"/>
            <a:ext cx="9785392" cy="3436026"/>
          </a:xfrm>
          <a:prstGeom prst="rect">
            <a:avLst/>
          </a:prstGeom>
        </p:spPr>
      </p:pic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3F4F2B59-23B9-D30B-C924-69F8F06EA9AA}"/>
              </a:ext>
            </a:extLst>
          </p:cNvPr>
          <p:cNvSpPr txBox="1">
            <a:spLocks/>
          </p:cNvSpPr>
          <p:nvPr/>
        </p:nvSpPr>
        <p:spPr>
          <a:xfrm>
            <a:off x="604455" y="6609415"/>
            <a:ext cx="11649159" cy="457126"/>
          </a:xfrm>
          <a:prstGeom prst="rect">
            <a:avLst/>
          </a:prstGeom>
        </p:spPr>
        <p:txBody>
          <a:bodyPr>
            <a:noAutofit/>
          </a:bodyPr>
          <a:lstStyle>
            <a:lvl1pPr marL="38735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chemeClr val="bg2"/>
              </a:buClr>
              <a:buSzPct val="125000"/>
              <a:buFont typeface="Times Roman"/>
              <a:buChar char="•"/>
              <a:tabLst/>
              <a:defRPr sz="2500" b="0" i="0" u="none" strike="noStrike" cap="none" spc="0" baseline="0">
                <a:solidFill>
                  <a:srgbClr val="ECE7EA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defRPr>
            </a:lvl1pPr>
            <a:lvl2pPr marL="45720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chemeClr val="bg2"/>
              </a:buClr>
              <a:buSzPct val="125000"/>
              <a:buFont typeface="Times Roman"/>
              <a:buChar char="•"/>
              <a:tabLst/>
              <a:defRPr sz="2000" b="0" i="0" u="none" strike="noStrike" cap="none" spc="0" baseline="0">
                <a:solidFill>
                  <a:srgbClr val="ECE7EA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defRPr>
            </a:lvl2pPr>
            <a:lvl3pPr marL="52705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chemeClr val="bg2"/>
              </a:buClr>
              <a:buSzPct val="125000"/>
              <a:buFont typeface="Times Roman"/>
              <a:buChar char="•"/>
              <a:tabLst/>
              <a:defRPr sz="1600" b="0" i="0" u="none" strike="noStrike" cap="none" spc="0" baseline="0">
                <a:solidFill>
                  <a:srgbClr val="ECE7EA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defRPr>
            </a:lvl3pPr>
            <a:lvl4pPr marL="59690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chemeClr val="bg2"/>
              </a:buClr>
              <a:buSzPct val="125000"/>
              <a:buFont typeface="Times Roman"/>
              <a:buChar char="•"/>
              <a:tabLst/>
              <a:defRPr sz="2600" b="0" i="0" u="none" strike="noStrike" cap="none" spc="0" baseline="0">
                <a:solidFill>
                  <a:srgbClr val="ECE7EA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defRPr>
            </a:lvl4pPr>
            <a:lvl5pPr marL="66675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chemeClr val="bg2"/>
              </a:buClr>
              <a:buSzPct val="125000"/>
              <a:buFont typeface="Times Roman"/>
              <a:buChar char="•"/>
              <a:tabLst/>
              <a:defRPr sz="2600" b="0" i="0" u="none" strike="noStrike" cap="none" spc="0" baseline="0">
                <a:solidFill>
                  <a:srgbClr val="ECE7EA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defRPr>
            </a:lvl5pPr>
            <a:lvl6pPr marL="73660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E101A"/>
              </a:buClr>
              <a:buSzPct val="125000"/>
              <a:buFont typeface="Times Roman"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80645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E101A"/>
              </a:buClr>
              <a:buSzPct val="125000"/>
              <a:buFont typeface="Times Roman"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87630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E101A"/>
              </a:buClr>
              <a:buSzPct val="125000"/>
              <a:buFont typeface="Times Roman"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946150" marR="0" indent="-317500" algn="l" defTabSz="41275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E101A"/>
              </a:buClr>
              <a:buSzPct val="125000"/>
              <a:buFont typeface="Times Roman"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69850" marR="0" lvl="0" indent="0" algn="l" defTabSz="41275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417B"/>
              </a:buClr>
              <a:buSzPct val="125000"/>
              <a:buFont typeface="Times Roman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417B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rPr>
              <a:t>Bärenfänger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417B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rPr>
              <a:t>, F., Bartal, G.,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417B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rPr>
              <a:t>Hidefjäll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417B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rPr>
              <a:t>, P., Gellerstedt, F., Apell, P., &amp; Rohde, S. (2025). Evaluation of a Novel Enhanced Radiation Protection Device in Interventional Neuroradiology: a Phantom Study. 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417B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rPr>
              <a:t>Clinical Neuroradiology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417B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rPr>
              <a:t>, 1-9.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417B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  <a:p>
            <a:pPr marL="69850" marR="0" lvl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417B"/>
              </a:buClr>
              <a:buSzPct val="125000"/>
              <a:buFont typeface="Times Roman"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447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4336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>
          <a:extLst>
            <a:ext uri="{FF2B5EF4-FFF2-40B4-BE49-F238E27FC236}">
              <a16:creationId xmlns:a16="http://schemas.microsoft.com/office/drawing/2014/main" id="{C6E1BF03-25C8-BF88-8293-BC70B34C5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">
            <a:extLst>
              <a:ext uri="{FF2B5EF4-FFF2-40B4-BE49-F238E27FC236}">
                <a16:creationId xmlns:a16="http://schemas.microsoft.com/office/drawing/2014/main" id="{E6BF8658-2D99-435B-3E4D-2FF22D1849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9409" y="2766218"/>
            <a:ext cx="8733182" cy="1325563"/>
          </a:xfrm>
          <a:prstGeom prst="rect">
            <a:avLst/>
          </a:prstGeom>
          <a:solidFill>
            <a:srgbClr val="C120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/>
              <a:t>Enhanced Radiation Protection: </a:t>
            </a:r>
            <a:br>
              <a:rPr lang="en-US" sz="3600"/>
            </a:br>
            <a:r>
              <a:rPr lang="en-US" sz="3600"/>
              <a:t>Weight Distribution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846405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4C27D-EF8B-0096-0E60-D7A660F48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90716-DCEE-34F9-6542-B09ECC18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Available Options for Advanced Protection: Weight Distribution Systems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E06041-EDF0-01F7-4260-CFCA14B1C8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825625"/>
            <a:ext cx="10972800" cy="40417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/>
              <a:t>Aprons supported from the body, mobile, or ceiling (rather than shoulders)—zero-gravity, Biotronik, VECTOR</a:t>
            </a:r>
          </a:p>
          <a:p>
            <a:pPr>
              <a:lnSpc>
                <a:spcPct val="110000"/>
              </a:lnSpc>
            </a:pPr>
            <a:r>
              <a:rPr lang="en-US"/>
              <a:t>Lighter/no lead due to complete shielding from advanced radiation protection systems—e.g., </a:t>
            </a:r>
            <a:r>
              <a:rPr lang="en-US" err="1"/>
              <a:t>EtherealShield</a:t>
            </a:r>
            <a:r>
              <a:rPr lang="en-US"/>
              <a:t> with </a:t>
            </a:r>
            <a:r>
              <a:rPr lang="en-US" err="1"/>
              <a:t>Xenolite</a:t>
            </a:r>
            <a:r>
              <a:rPr lang="en-US"/>
              <a:t> technology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 sz="1500"/>
              <a:t>Omar Khalique, MD, FACC, FASE, FSCCT, FSCMR, FSCAI, ALARA Plus: How New Technologies Make Eliminating Radiation and Orthopedic Risks Reasonably Achievable​, SCAI Radiation Summit Presentation, May 2025.​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70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6599"/>
            <a:ext cx="10515600" cy="865321"/>
          </a:xfrm>
        </p:spPr>
        <p:txBody>
          <a:bodyPr anchor="t"/>
          <a:lstStyle/>
          <a:p>
            <a:r>
              <a:rPr lang="en-US"/>
              <a:t>Zero Gravity Suspended Lead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285764" indent="-285764"/>
            <a:r>
              <a:rPr lang="en-US"/>
              <a:t>1.0 mm Pb body shield</a:t>
            </a:r>
          </a:p>
          <a:p>
            <a:pPr marL="285764" indent="-285764"/>
            <a:r>
              <a:rPr lang="en-US"/>
              <a:t>0.5 mm Pb face shield</a:t>
            </a:r>
          </a:p>
          <a:p>
            <a:pPr marL="285764" indent="-285764"/>
            <a:r>
              <a:rPr lang="en-US"/>
              <a:t>More lead than conventional shielding because weight is supported externally</a:t>
            </a:r>
          </a:p>
          <a:p>
            <a:pPr marL="285764" indent="-285764"/>
            <a:r>
              <a:rPr lang="en-US"/>
              <a:t>87% dose reduction vs. conventional 0.5 mm Pb gear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0C63A-B826-39E4-4219-86AE85069A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5" y="1169309"/>
            <a:ext cx="3971925" cy="47454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75" y="1156645"/>
            <a:ext cx="1726499" cy="47580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FAB2D3-B681-6186-849A-A4B19104AD44}"/>
              </a:ext>
            </a:extLst>
          </p:cNvPr>
          <p:cNvSpPr txBox="1"/>
          <p:nvPr/>
        </p:nvSpPr>
        <p:spPr>
          <a:xfrm>
            <a:off x="762000" y="6557425"/>
            <a:ext cx="10109200" cy="441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Andrew Goldsweig, MD, FSCAI, Lead-Free Radiation Protection, SCAI Scientific Sessions, May 2024.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085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F0B52-2879-65F5-D2B7-BFD130DE4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7">
            <a:extLst>
              <a:ext uri="{FF2B5EF4-FFF2-40B4-BE49-F238E27FC236}">
                <a16:creationId xmlns:a16="http://schemas.microsoft.com/office/drawing/2014/main" id="{690C7D67-42D9-BF8D-4A15-EC08CD3EE8F7}"/>
              </a:ext>
            </a:extLst>
          </p:cNvPr>
          <p:cNvSpPr/>
          <p:nvPr/>
        </p:nvSpPr>
        <p:spPr>
          <a:xfrm>
            <a:off x="11865183" y="6524184"/>
            <a:ext cx="133317" cy="194916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82281A1-4B0E-93A7-BCC9-100F5C2BC6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7ECFEF-4B91-DD56-6FCD-5BD502E3FC72}"/>
              </a:ext>
            </a:extLst>
          </p:cNvPr>
          <p:cNvSpPr txBox="1"/>
          <p:nvPr/>
        </p:nvSpPr>
        <p:spPr>
          <a:xfrm>
            <a:off x="356250" y="285992"/>
            <a:ext cx="11691371" cy="70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  <a:sym typeface="Century Gothic"/>
              </a:rPr>
              <a:t>Salus GLiFT™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  <a:sym typeface="Century Gothic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19706-7445-FE42-DC2E-87D9040FE9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971"/>
          <a:stretch>
            <a:fillRect/>
          </a:stretch>
        </p:blipFill>
        <p:spPr>
          <a:xfrm>
            <a:off x="477014" y="1274288"/>
            <a:ext cx="3825191" cy="28938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214A58-DFC0-D11A-CDFA-CA8568F59BEA}"/>
              </a:ext>
            </a:extLst>
          </p:cNvPr>
          <p:cNvSpPr txBox="1"/>
          <p:nvPr/>
        </p:nvSpPr>
        <p:spPr>
          <a:xfrm>
            <a:off x="250314" y="4217300"/>
            <a:ext cx="116189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 fully ergonomic personal protection garment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Addresses the orthopedic strain of traditional heavy lead aprons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Patented endoskeleton redistributes weight to relieve shoulder, neck, back strain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Backpacker’s concept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Available in one and two-piece, and in 0.5mm Pb, 0.25mm Pb core material, thyroid collar, sleeves</a:t>
            </a:r>
          </a:p>
        </p:txBody>
      </p:sp>
      <p:pic>
        <p:nvPicPr>
          <p:cNvPr id="24" name="Picture 23" descr="A logo of a company&#10;&#10;AI-generated content may be incorrect.">
            <a:extLst>
              <a:ext uri="{FF2B5EF4-FFF2-40B4-BE49-F238E27FC236}">
                <a16:creationId xmlns:a16="http://schemas.microsoft.com/office/drawing/2014/main" id="{9619083E-638C-A922-903E-04C68A8B1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6507" y="6038162"/>
            <a:ext cx="776438" cy="626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69344-1143-8DBC-C2FC-7A2A91D716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10"/>
          <a:stretch>
            <a:fillRect/>
          </a:stretch>
        </p:blipFill>
        <p:spPr>
          <a:xfrm>
            <a:off x="4751989" y="1474414"/>
            <a:ext cx="1966445" cy="2442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B09067-C754-D5EC-BAA5-C335703E0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046" y="1474416"/>
            <a:ext cx="1784981" cy="2442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034415-5315-5A76-0559-134F5360E7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2968"/>
          <a:stretch>
            <a:fillRect/>
          </a:stretch>
        </p:blipFill>
        <p:spPr>
          <a:xfrm>
            <a:off x="6769303" y="1474415"/>
            <a:ext cx="1010329" cy="2442484"/>
          </a:xfrm>
          <a:prstGeom prst="rect">
            <a:avLst/>
          </a:prstGeom>
        </p:spPr>
      </p:pic>
      <p:pic>
        <p:nvPicPr>
          <p:cNvPr id="14" name="Picture 13" descr="A person wearing a red vest&#10;&#10;Description automatically generated">
            <a:extLst>
              <a:ext uri="{FF2B5EF4-FFF2-40B4-BE49-F238E27FC236}">
                <a16:creationId xmlns:a16="http://schemas.microsoft.com/office/drawing/2014/main" id="{A4D0D088-AD2B-3688-D4A9-8624A532C65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4904" r="6539"/>
          <a:stretch>
            <a:fillRect/>
          </a:stretch>
        </p:blipFill>
        <p:spPr>
          <a:xfrm>
            <a:off x="10902484" y="1443480"/>
            <a:ext cx="966735" cy="2455504"/>
          </a:xfrm>
          <a:prstGeom prst="rect">
            <a:avLst/>
          </a:prstGeom>
        </p:spPr>
      </p:pic>
      <p:pic>
        <p:nvPicPr>
          <p:cNvPr id="18" name="Picture 17" descr="A person wearing a red vest&#10;&#10;Description automatically generated">
            <a:extLst>
              <a:ext uri="{FF2B5EF4-FFF2-40B4-BE49-F238E27FC236}">
                <a16:creationId xmlns:a16="http://schemas.microsoft.com/office/drawing/2014/main" id="{470E468E-FCE9-1585-F286-3480BDE9101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402" r="59880"/>
          <a:stretch>
            <a:fillRect/>
          </a:stretch>
        </p:blipFill>
        <p:spPr>
          <a:xfrm>
            <a:off x="9670079" y="1443480"/>
            <a:ext cx="1175317" cy="245550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72A6E23-ECE9-B553-209E-53C5FFA6D304}"/>
              </a:ext>
            </a:extLst>
          </p:cNvPr>
          <p:cNvSpPr/>
          <p:nvPr/>
        </p:nvSpPr>
        <p:spPr>
          <a:xfrm>
            <a:off x="4751989" y="1443480"/>
            <a:ext cx="7113194" cy="245550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161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1088-4D6C-0694-3D0D-9275E247C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292"/>
            <a:ext cx="10515600" cy="1325563"/>
          </a:xfrm>
        </p:spPr>
        <p:txBody>
          <a:bodyPr/>
          <a:lstStyle/>
          <a:p>
            <a:r>
              <a:rPr lang="en-US"/>
              <a:t>Talking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6E56E-4CE6-09AE-D7E0-49CDC6933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8495"/>
            <a:ext cx="10679130" cy="484197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/>
              <a:t>Training and education should be consistent, standardized, discipline specific, and require requiring periodic renewal</a:t>
            </a:r>
            <a:r>
              <a:rPr lang="en-US" sz="2400" baseline="30000"/>
              <a:t>1</a:t>
            </a:r>
          </a:p>
          <a:p>
            <a:pPr>
              <a:lnSpc>
                <a:spcPct val="100000"/>
              </a:lnSpc>
            </a:pPr>
            <a:r>
              <a:rPr lang="en-US" sz="2400"/>
              <a:t>Workflows of interventional and non-interventional physicians and CV staff should be considered in the design of </a:t>
            </a:r>
            <a:r>
              <a:rPr lang="en-US" sz="2400" err="1"/>
              <a:t>cath</a:t>
            </a:r>
            <a:r>
              <a:rPr lang="en-US" sz="2400"/>
              <a:t> labs and radiation protection equipment </a:t>
            </a:r>
            <a:r>
              <a:rPr lang="en-US" sz="2400" baseline="30000"/>
              <a:t>2</a:t>
            </a:r>
          </a:p>
          <a:p>
            <a:pPr>
              <a:lnSpc>
                <a:spcPct val="100000"/>
              </a:lnSpc>
            </a:pPr>
            <a:r>
              <a:rPr lang="en-US" sz="2400"/>
              <a:t>Adoption of enhanced radiation protection technology has been limited across specialties despite availability</a:t>
            </a:r>
            <a:r>
              <a:rPr lang="en-US" sz="2400" baseline="30000"/>
              <a:t>3</a:t>
            </a:r>
          </a:p>
          <a:p>
            <a:pPr>
              <a:lnSpc>
                <a:spcPct val="100000"/>
              </a:lnSpc>
            </a:pPr>
            <a:r>
              <a:rPr lang="en-US" sz="2400"/>
              <a:t>New technologies that further lower radiation dose are available (e.g., imaging modalities, AI integration) or are coming very soon</a:t>
            </a:r>
            <a:r>
              <a:rPr lang="en-US" sz="2400" baseline="30000"/>
              <a:t>4</a:t>
            </a:r>
          </a:p>
          <a:p>
            <a:pPr>
              <a:lnSpc>
                <a:spcPct val="100000"/>
              </a:lnSpc>
            </a:pPr>
            <a:r>
              <a:rPr lang="en-US" sz="2400"/>
              <a:t>Investment in real-time dosimetry is critical</a:t>
            </a:r>
            <a:r>
              <a:rPr lang="en-US" sz="2400" baseline="30000"/>
              <a:t>5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355A28-E7E7-A9C0-5673-39F49206AA12}"/>
              </a:ext>
            </a:extLst>
          </p:cNvPr>
          <p:cNvSpPr txBox="1"/>
          <p:nvPr/>
        </p:nvSpPr>
        <p:spPr>
          <a:xfrm>
            <a:off x="1219200" y="5750004"/>
            <a:ext cx="878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 Steven Kraus, MD, Andrew Bojanowski, Fritz Angle, MD; 2 Omar Khalique, MD; 3 Kyle Jones, PhD; 4 Atul Gupta, MD; 5 Kyle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Bugg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Robert Riley, MD, FSCAI, Multistakeholder Summit on Radiation and Orthopedic Risks in Fluoroscopic Labs​ Summary and Next Steps, SCAI Radiation Summit Presentation, May 2025.​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46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>
          <a:extLst>
            <a:ext uri="{FF2B5EF4-FFF2-40B4-BE49-F238E27FC236}">
              <a16:creationId xmlns:a16="http://schemas.microsoft.com/office/drawing/2014/main" id="{9FDD5AC5-C489-F381-37AA-2474EA263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">
            <a:extLst>
              <a:ext uri="{FF2B5EF4-FFF2-40B4-BE49-F238E27FC236}">
                <a16:creationId xmlns:a16="http://schemas.microsoft.com/office/drawing/2014/main" id="{6B43396D-D660-F5FD-070D-048D58978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9409" y="2766218"/>
            <a:ext cx="8733182" cy="1325563"/>
          </a:xfrm>
          <a:prstGeom prst="rect">
            <a:avLst/>
          </a:prstGeom>
          <a:solidFill>
            <a:srgbClr val="C120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/>
              <a:t>Enhanced Radiation Protection: Shielding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332393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>
          <a:extLst>
            <a:ext uri="{FF2B5EF4-FFF2-40B4-BE49-F238E27FC236}">
              <a16:creationId xmlns:a16="http://schemas.microsoft.com/office/drawing/2014/main" id="{2D07F737-F9FA-C269-8C0D-D6B98D0DE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">
            <a:extLst>
              <a:ext uri="{FF2B5EF4-FFF2-40B4-BE49-F238E27FC236}">
                <a16:creationId xmlns:a16="http://schemas.microsoft.com/office/drawing/2014/main" id="{2EADE2A3-C952-A14A-0FC9-8CB2E31F8B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9409" y="2766218"/>
            <a:ext cx="8733182" cy="1325563"/>
          </a:xfrm>
          <a:prstGeom prst="rect">
            <a:avLst/>
          </a:prstGeom>
          <a:solidFill>
            <a:srgbClr val="C120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/>
              <a:t>Enhanced Radiation Protection: </a:t>
            </a:r>
            <a:br>
              <a:rPr lang="en-US" sz="3600"/>
            </a:br>
            <a:r>
              <a:rPr lang="en-US" sz="3600"/>
              <a:t>Other Categories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675029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C73EB-D08A-3299-F311-EF169823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32" y="3941206"/>
            <a:ext cx="10071536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/>
              <a:t>RADPAD® Shade Zone</a:t>
            </a:r>
          </a:p>
        </p:txBody>
      </p:sp>
      <p:pic>
        <p:nvPicPr>
          <p:cNvPr id="9" name="Picture 2" descr="Shineman_v26-duo[1] - Mar 2011">
            <a:extLst>
              <a:ext uri="{FF2B5EF4-FFF2-40B4-BE49-F238E27FC236}">
                <a16:creationId xmlns:a16="http://schemas.microsoft.com/office/drawing/2014/main" id="{47318F88-AFC2-DE30-1FA7-7DD4CDC00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25457" b="3214"/>
          <a:stretch/>
        </p:blipFill>
        <p:spPr bwMode="auto">
          <a:xfrm>
            <a:off x="897718" y="995589"/>
            <a:ext cx="5069590" cy="2350457"/>
          </a:xfrm>
          <a:prstGeom prst="rect">
            <a:avLst/>
          </a:prstGeom>
          <a:noFill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DE3400F-11E8-386B-1BF6-A4530C6968AB}"/>
              </a:ext>
            </a:extLst>
          </p:cNvPr>
          <p:cNvGrpSpPr/>
          <p:nvPr/>
        </p:nvGrpSpPr>
        <p:grpSpPr>
          <a:xfrm>
            <a:off x="6655642" y="671201"/>
            <a:ext cx="4211510" cy="2999232"/>
            <a:chOff x="3307057" y="779931"/>
            <a:chExt cx="5003807" cy="3563469"/>
          </a:xfrm>
        </p:grpSpPr>
        <p:pic>
          <p:nvPicPr>
            <p:cNvPr id="34" name="Picture 33" descr="A screenshot of a medical scan&#10;&#10;Description automatically generated">
              <a:extLst>
                <a:ext uri="{FF2B5EF4-FFF2-40B4-BE49-F238E27FC236}">
                  <a16:creationId xmlns:a16="http://schemas.microsoft.com/office/drawing/2014/main" id="{475D0A55-3B9A-1918-8938-C07235FC3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16" r="37748" b="16247"/>
            <a:stretch/>
          </p:blipFill>
          <p:spPr>
            <a:xfrm>
              <a:off x="5825322" y="779931"/>
              <a:ext cx="2485542" cy="3563469"/>
            </a:xfrm>
            <a:prstGeom prst="rect">
              <a:avLst/>
            </a:prstGeom>
          </p:spPr>
        </p:pic>
        <p:pic>
          <p:nvPicPr>
            <p:cNvPr id="35" name="Picture 34" descr="A screenshot of a medical scan&#10;&#10;Description automatically generated with medium confidence">
              <a:extLst>
                <a:ext uri="{FF2B5EF4-FFF2-40B4-BE49-F238E27FC236}">
                  <a16:creationId xmlns:a16="http://schemas.microsoft.com/office/drawing/2014/main" id="{3DE9528A-7A61-6F20-5A2C-405D605CA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16" r="37748" b="16247"/>
            <a:stretch/>
          </p:blipFill>
          <p:spPr>
            <a:xfrm>
              <a:off x="3307057" y="779931"/>
              <a:ext cx="2496699" cy="356208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9626A56-19C0-2D93-BBD7-A3F186FA619C}"/>
              </a:ext>
            </a:extLst>
          </p:cNvPr>
          <p:cNvSpPr txBox="1"/>
          <p:nvPr/>
        </p:nvSpPr>
        <p:spPr>
          <a:xfrm>
            <a:off x="319903" y="5445239"/>
            <a:ext cx="3708400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Omar Khalique, MD, FACC, FASE, FSCCT, FSCMR, FSCAI, ALARA Plus: How New Technologies Make Eliminating Radiation and Orthopedic Risks Reasonably Achievable​, SCAI Radiation Summit Presentation, May 2025.​</a:t>
            </a:r>
          </a:p>
        </p:txBody>
      </p:sp>
    </p:spTree>
    <p:extLst>
      <p:ext uri="{BB962C8B-B14F-4D97-AF65-F5344CB8AC3E}">
        <p14:creationId xmlns:p14="http://schemas.microsoft.com/office/powerpoint/2010/main" val="3408588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63D2-DDBD-26AD-8853-2B20EBF1F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edical equipment with a monitor&#10;&#10;AI-generated content may be incorrect.">
            <a:extLst>
              <a:ext uri="{FF2B5EF4-FFF2-40B4-BE49-F238E27FC236}">
                <a16:creationId xmlns:a16="http://schemas.microsoft.com/office/drawing/2014/main" id="{A920465A-B8B1-3B0A-1FDF-7F6F648168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172" r="103" b="213"/>
          <a:stretch/>
        </p:blipFill>
        <p:spPr>
          <a:xfrm>
            <a:off x="922623" y="4460488"/>
            <a:ext cx="4305099" cy="2398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1DED35-BE7E-302E-3F27-AB877F85C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38" y="1343215"/>
            <a:ext cx="10447362" cy="358847"/>
          </a:xfrm>
        </p:spPr>
        <p:txBody>
          <a:bodyPr anchor="t">
            <a:noAutofit/>
          </a:bodyPr>
          <a:lstStyle/>
          <a:p>
            <a:r>
              <a:rPr lang="en-US" sz="2000"/>
              <a:t>SOTERIA.AI CARDIAC SYSTEM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0947754-A369-D23D-5177-3987D4502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2867" y="1817537"/>
            <a:ext cx="5171017" cy="281833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1400" b="1"/>
              <a:t>THE ONLY AI-INTEGRATED INTERVENTIONAL X-RAY SYSTEM THAT REDUCES DOSE AND IMRPOVES PATIENT OUTCOMES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>
                <a:solidFill>
                  <a:schemeClr val="accent1"/>
                </a:solidFill>
              </a:rPr>
              <a:t>Intelligence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/>
              <a:t>Automatically defines and manages the region of interest (ROI) during a case for handsfree performance</a:t>
            </a:r>
          </a:p>
          <a:p>
            <a:pPr marL="0" indent="0">
              <a:buNone/>
            </a:pPr>
            <a:r>
              <a:rPr lang="en-US" sz="1200">
                <a:solidFill>
                  <a:schemeClr val="accent1"/>
                </a:solidFill>
              </a:rPr>
              <a:t>Protection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/>
              <a:t>Ultimate radiation protection for everyone in the room – patient, physician, and staff – during </a:t>
            </a:r>
            <a:r>
              <a:rPr lang="en-US" sz="1200" err="1"/>
              <a:t>fluoro</a:t>
            </a:r>
            <a:r>
              <a:rPr lang="en-US" sz="1200"/>
              <a:t> and cine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/>
          </a:p>
          <a:p>
            <a:pPr marL="0" indent="0">
              <a:spcBef>
                <a:spcPts val="0"/>
              </a:spcBef>
              <a:buNone/>
            </a:pPr>
            <a:r>
              <a:rPr lang="en-US" sz="1200"/>
              <a:t>Goes beyond filtering and completely blocks radiation with fully automated ultra-fast collimation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/>
          </a:p>
          <a:p>
            <a:pPr marL="0" indent="0">
              <a:spcBef>
                <a:spcPts val="0"/>
              </a:spcBef>
              <a:buNone/>
            </a:pPr>
            <a:r>
              <a:rPr lang="en-US" sz="1200">
                <a:solidFill>
                  <a:schemeClr val="accent1"/>
                </a:solidFill>
              </a:rPr>
              <a:t>Confidence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/>
              <a:t>Spectacular image quality – no compromise in image quality inside or outside the region of interest</a:t>
            </a:r>
          </a:p>
          <a:p>
            <a:endParaRPr lang="en-US" sz="1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CE4B1-B2B7-66B3-6125-11E50C5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7848600" cy="288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46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23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46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69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Omar Khalique, MD, FACC, FASE, FSCCT, FSCMR, FSCAI, ALARA Plus: How New Technologies Make Eliminating Radiation and Orthopedic Risks Reasonably Achievable​, SCAI Radiation Summit Presentation, May 2025.​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8DB5E-60A5-1CED-B609-B3855879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609630" rtl="0" eaLnBrk="1" latinLnBrk="0" hangingPunct="1">
              <a:defRPr sz="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A10455D-E792-4DA1-93E3-AC79A818772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E7F34A9-04BA-5BE3-4DC5-7EB52FCC63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 r="17" b="9668"/>
          <a:stretch/>
        </p:blipFill>
        <p:spPr>
          <a:xfrm>
            <a:off x="7047940" y="4034485"/>
            <a:ext cx="4305128" cy="2009235"/>
          </a:xfrm>
          <a:prstGeom prst="rect">
            <a:avLst/>
          </a:prstGeom>
        </p:spPr>
      </p:pic>
      <p:pic>
        <p:nvPicPr>
          <p:cNvPr id="19" name="Video8">
            <a:hlinkClick r:id="" action="ppaction://media"/>
            <a:extLst>
              <a:ext uri="{FF2B5EF4-FFF2-40B4-BE49-F238E27FC236}">
                <a16:creationId xmlns:a16="http://schemas.microsoft.com/office/drawing/2014/main" id="{57592453-F6FD-C98A-DDC1-A898A2C92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6911" y="579729"/>
            <a:ext cx="4047919" cy="3743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B3CFB-EB7B-E5FA-B89F-899DFEBAA282}"/>
              </a:ext>
            </a:extLst>
          </p:cNvPr>
          <p:cNvSpPr txBox="1"/>
          <p:nvPr/>
        </p:nvSpPr>
        <p:spPr>
          <a:xfrm>
            <a:off x="615141" y="499807"/>
            <a:ext cx="605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Omega Medical Imaging</a:t>
            </a:r>
          </a:p>
        </p:txBody>
      </p:sp>
    </p:spTree>
    <p:extLst>
      <p:ext uri="{BB962C8B-B14F-4D97-AF65-F5344CB8AC3E}">
        <p14:creationId xmlns:p14="http://schemas.microsoft.com/office/powerpoint/2010/main" val="36925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AF06D-C928-5F20-3E19-7EE852AAF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504BE5E-B697-3E22-40AB-F8683FD304C7}"/>
              </a:ext>
            </a:extLst>
          </p:cNvPr>
          <p:cNvGraphicFramePr/>
          <p:nvPr/>
        </p:nvGraphicFramePr>
        <p:xfrm>
          <a:off x="495120" y="1177747"/>
          <a:ext cx="4793382" cy="2385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805B4300-D656-365C-13E1-971C9C095956}"/>
              </a:ext>
            </a:extLst>
          </p:cNvPr>
          <p:cNvGrpSpPr/>
          <p:nvPr/>
        </p:nvGrpSpPr>
        <p:grpSpPr>
          <a:xfrm>
            <a:off x="5984259" y="2219436"/>
            <a:ext cx="5818047" cy="2358562"/>
            <a:chOff x="6320212" y="4154961"/>
            <a:chExt cx="6024618" cy="25110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C59997-2DF0-D94D-FB22-432294D4F260}"/>
                </a:ext>
              </a:extLst>
            </p:cNvPr>
            <p:cNvSpPr txBox="1"/>
            <p:nvPr/>
          </p:nvSpPr>
          <p:spPr>
            <a:xfrm>
              <a:off x="9995807" y="5249966"/>
              <a:ext cx="1933837" cy="346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rial" panose="020B0604020202020204" pitchFamily="34" charset="0"/>
                  <a:ea typeface="Raleway" charset="0"/>
                  <a:cs typeface="Arial" panose="020B0604020202020204" pitchFamily="34" charset="0"/>
                  <a:sym typeface="Arial"/>
                </a:rPr>
                <a:t>71%</a:t>
              </a: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59AD244E-4F13-3C31-0141-5B7B5FDACD05}"/>
                </a:ext>
              </a:extLst>
            </p:cNvPr>
            <p:cNvSpPr/>
            <p:nvPr/>
          </p:nvSpPr>
          <p:spPr>
            <a:xfrm>
              <a:off x="9310926" y="5060514"/>
              <a:ext cx="551124" cy="920695"/>
            </a:xfrm>
            <a:prstGeom prst="downArrow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Content Placeholder 15">
              <a:extLst>
                <a:ext uri="{FF2B5EF4-FFF2-40B4-BE49-F238E27FC236}">
                  <a16:creationId xmlns:a16="http://schemas.microsoft.com/office/drawing/2014/main" id="{4D6CAC33-085B-F38F-A6E9-55410127D81D}"/>
                </a:ext>
              </a:extLst>
            </p:cNvPr>
            <p:cNvSpPr txBox="1">
              <a:spLocks/>
            </p:cNvSpPr>
            <p:nvPr/>
          </p:nvSpPr>
          <p:spPr>
            <a:xfrm>
              <a:off x="10010140" y="5812129"/>
              <a:ext cx="2334690" cy="85383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6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rPr>
                <a:t>REDUCTION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rPr>
                <a:t> IN RADIATION FOR PATIENTS</a:t>
              </a:r>
              <a:endParaRPr kumimoji="0" lang="en-US" sz="14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FFC76F4B-BD0C-3FFE-5433-F6B17188F78D}"/>
                </a:ext>
              </a:extLst>
            </p:cNvPr>
            <p:cNvSpPr/>
            <p:nvPr/>
          </p:nvSpPr>
          <p:spPr>
            <a:xfrm>
              <a:off x="6376981" y="5060513"/>
              <a:ext cx="551124" cy="920695"/>
            </a:xfrm>
            <a:prstGeom prst="downArrow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D33861-D037-DC8D-3617-39918962BC1C}"/>
                </a:ext>
              </a:extLst>
            </p:cNvPr>
            <p:cNvSpPr txBox="1"/>
            <p:nvPr/>
          </p:nvSpPr>
          <p:spPr>
            <a:xfrm>
              <a:off x="6927224" y="5249966"/>
              <a:ext cx="1933837" cy="346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rial" panose="020B0604020202020204" pitchFamily="34" charset="0"/>
                  <a:ea typeface="Raleway" charset="0"/>
                  <a:cs typeface="Arial" panose="020B0604020202020204" pitchFamily="34" charset="0"/>
                  <a:sym typeface="Arial"/>
                </a:rPr>
                <a:t>75%</a:t>
              </a:r>
            </a:p>
          </p:txBody>
        </p:sp>
        <p:sp>
          <p:nvSpPr>
            <p:cNvPr id="27" name="Content Placeholder 15">
              <a:extLst>
                <a:ext uri="{FF2B5EF4-FFF2-40B4-BE49-F238E27FC236}">
                  <a16:creationId xmlns:a16="http://schemas.microsoft.com/office/drawing/2014/main" id="{B75A4957-26DE-AACC-1A9F-41EB954A1A16}"/>
                </a:ext>
              </a:extLst>
            </p:cNvPr>
            <p:cNvSpPr txBox="1">
              <a:spLocks/>
            </p:cNvSpPr>
            <p:nvPr/>
          </p:nvSpPr>
          <p:spPr>
            <a:xfrm>
              <a:off x="6988299" y="5812128"/>
              <a:ext cx="2081927" cy="8538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6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rPr>
                <a:t>REDUCTION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rPr>
                <a:t> IN RADIATION FOR STAFF</a:t>
              </a:r>
              <a:endParaRPr kumimoji="0" lang="en-US" sz="14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6C7F55-5A68-7E07-40CA-9EA1BE3D7578}"/>
                </a:ext>
              </a:extLst>
            </p:cNvPr>
            <p:cNvSpPr txBox="1"/>
            <p:nvPr/>
          </p:nvSpPr>
          <p:spPr>
            <a:xfrm>
              <a:off x="6320212" y="4154961"/>
              <a:ext cx="53244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cs typeface="Arial"/>
                  <a:sym typeface="Arial"/>
                </a:rPr>
                <a:t>Omega AI image-guided x-ray system provide a significant reduction in radiation for both the patient and staff.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cs typeface="Arial"/>
                <a:sym typeface="Arial"/>
              </a:endParaRPr>
            </a:p>
          </p:txBody>
        </p:sp>
      </p:grpSp>
      <p:sp>
        <p:nvSpPr>
          <p:cNvPr id="35" name="Title 34">
            <a:extLst>
              <a:ext uri="{FF2B5EF4-FFF2-40B4-BE49-F238E27FC236}">
                <a16:creationId xmlns:a16="http://schemas.microsoft.com/office/drawing/2014/main" id="{CDD36C63-9E43-BCAB-981A-51A33903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102727" cy="859724"/>
          </a:xfrm>
        </p:spPr>
        <p:txBody>
          <a:bodyPr anchor="t">
            <a:normAutofit/>
          </a:bodyPr>
          <a:lstStyle/>
          <a:p>
            <a:r>
              <a:rPr lang="en-US"/>
              <a:t>Radiation Reduction for Patients and Staff 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018E4456-2677-C4D9-5AFC-93C23AEEE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ctr" defTabSz="914446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23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46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69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Proprietary and confidential – do not distribute</a:t>
            </a: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EBBC8BA5-FA18-6881-AA72-9B116140B510}"/>
              </a:ext>
            </a:extLst>
          </p:cNvPr>
          <p:cNvGraphicFramePr/>
          <p:nvPr/>
        </p:nvGraphicFramePr>
        <p:xfrm>
          <a:off x="389694" y="3859761"/>
          <a:ext cx="4793382" cy="2385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DAEB0E58-BFE4-CB72-EBFC-4E271C06B4E9}"/>
              </a:ext>
            </a:extLst>
          </p:cNvPr>
          <p:cNvSpPr/>
          <p:nvPr/>
        </p:nvSpPr>
        <p:spPr>
          <a:xfrm>
            <a:off x="389694" y="1098046"/>
            <a:ext cx="5004234" cy="2555035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30FBCF8D-064F-25CE-89E0-12F29D0F0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969" y="5197179"/>
            <a:ext cx="60309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marL="228611" marR="0" lvl="0" indent="-228611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Key clinical data: Omega medical imaging - AI image-guided systems (2021) Omega Medical Imaging. Available at: https://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www.omegamedicalimaging.com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/key-clinical-data/ (Accessed: 15 May 2023). </a:t>
            </a:r>
          </a:p>
          <a:p>
            <a:pPr marL="228611" marR="0" lvl="0" indent="-228611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28611" marR="0" lvl="0" indent="-228611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28611" marR="0" lvl="0" indent="-228611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Omar Khalique, MD, FACC, FASE, FSCCT, FSCMR, FSCAI, ALARA Plus: How New Technologies Make Eliminating Radiation and Orthopedic Risks Reasonably Achievable​, SCAI Radiation Summit Presentation, May 2025.​</a:t>
            </a:r>
          </a:p>
          <a:p>
            <a:pPr marL="228611" marR="0" lvl="0" indent="-228611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F192F61-C4C0-8648-6D2E-6390CBC493BD}"/>
              </a:ext>
            </a:extLst>
          </p:cNvPr>
          <p:cNvSpPr/>
          <p:nvPr/>
        </p:nvSpPr>
        <p:spPr>
          <a:xfrm>
            <a:off x="389694" y="3775001"/>
            <a:ext cx="5004234" cy="2555035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477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767FB-E664-747B-985F-3BE2282F1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64FA-BDF8-416E-A825-16FA5F6B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7160"/>
            <a:ext cx="10972800" cy="100508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International Perspective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4F525-F5DF-6F34-2A54-6D5D2FFFE5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083465"/>
            <a:ext cx="10972800" cy="4148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>
                <a:latin typeface="Arial"/>
                <a:cs typeface="Arial"/>
              </a:rPr>
              <a:t>There is some variability in the available tools (especially ERPDs) internationally, but most are making progress to be available </a:t>
            </a:r>
          </a:p>
          <a:p>
            <a:pPr lvl="1">
              <a:lnSpc>
                <a:spcPct val="100000"/>
              </a:lnSpc>
              <a:buClr>
                <a:srgbClr val="C10130"/>
              </a:buClr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For example: </a:t>
            </a:r>
            <a:r>
              <a:rPr lang="en-US" err="1">
                <a:latin typeface="Arial"/>
                <a:cs typeface="Arial"/>
              </a:rPr>
              <a:t>EggNest</a:t>
            </a:r>
            <a:r>
              <a:rPr lang="en-US">
                <a:latin typeface="Arial"/>
                <a:cs typeface="Arial"/>
              </a:rPr>
              <a:t>, </a:t>
            </a:r>
            <a:r>
              <a:rPr lang="en-US" err="1">
                <a:latin typeface="Arial"/>
                <a:cs typeface="Arial"/>
              </a:rPr>
              <a:t>Protego</a:t>
            </a:r>
            <a:r>
              <a:rPr lang="en-US">
                <a:latin typeface="Arial"/>
                <a:cs typeface="Arial"/>
              </a:rPr>
              <a:t>, and Rampart are available</a:t>
            </a:r>
            <a:endParaRPr lang="en-US"/>
          </a:p>
          <a:p>
            <a:pPr lvl="1">
              <a:lnSpc>
                <a:spcPct val="100000"/>
              </a:lnSpc>
              <a:buClr>
                <a:srgbClr val="C10130"/>
              </a:buClr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All three companies have achieved CE mark</a:t>
            </a:r>
            <a:endParaRPr lang="en-US"/>
          </a:p>
          <a:p>
            <a:pPr lvl="1">
              <a:lnSpc>
                <a:spcPct val="100000"/>
              </a:lnSpc>
              <a:buClr>
                <a:srgbClr val="C10130"/>
              </a:buClr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Will require, in some circumstances, that the facility contact a distribution company</a:t>
            </a:r>
            <a:endParaRPr lang="en-US"/>
          </a:p>
          <a:p>
            <a:pPr lvl="1">
              <a:lnSpc>
                <a:spcPct val="100000"/>
              </a:lnSpc>
              <a:buClr>
                <a:srgbClr val="C10130"/>
              </a:buClr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May be challenging to obtain outside Europe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endParaRPr lang="en-US"/>
          </a:p>
          <a:p>
            <a:endParaRPr lang="en-US"/>
          </a:p>
        </p:txBody>
      </p:sp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9995AE41-861B-1F9D-C339-BB0476332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657" y="182924"/>
            <a:ext cx="3049970" cy="153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63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>
          <a:extLst>
            <a:ext uri="{FF2B5EF4-FFF2-40B4-BE49-F238E27FC236}">
              <a16:creationId xmlns:a16="http://schemas.microsoft.com/office/drawing/2014/main" id="{90DE81B3-24C9-A01F-9515-E6D25AB6B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">
            <a:extLst>
              <a:ext uri="{FF2B5EF4-FFF2-40B4-BE49-F238E27FC236}">
                <a16:creationId xmlns:a16="http://schemas.microsoft.com/office/drawing/2014/main" id="{4A4808EB-B821-D82F-B94D-0A38477F6A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9409" y="2766218"/>
            <a:ext cx="8733182" cy="1325563"/>
          </a:xfrm>
          <a:prstGeom prst="rect">
            <a:avLst/>
          </a:prstGeom>
          <a:solidFill>
            <a:srgbClr val="C120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/>
              <a:t>Real Time Dosimetry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902131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66C9A-A6FE-1C7E-D4C1-5E25EA048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15AF4-651F-68FA-85E6-D76439D71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it works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DF98A2-20F9-A3E5-4237-790A8289A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825625"/>
            <a:ext cx="10972800" cy="4041775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sz="2400"/>
              <a:t>Active, wearable dosimeters measure scatter radiation in the cath lab and stream dose-rate wirelessly to a visible display. ​</a:t>
            </a:r>
          </a:p>
          <a:p>
            <a:pPr fontAlgn="base"/>
            <a:r>
              <a:rPr lang="en-US" sz="2400"/>
              <a:t>Second-by-second feedback shows how tube angle, distance, collimation, frame rate, and shielding change exposure during the case. ​</a:t>
            </a:r>
          </a:p>
          <a:p>
            <a:pPr fontAlgn="base"/>
            <a:r>
              <a:rPr lang="en-US" sz="2400"/>
              <a:t>Multiple badges can be viewed together to build team awareness for operators, nurses, and technologists. ​</a:t>
            </a:r>
          </a:p>
          <a:p>
            <a:pPr fontAlgn="base"/>
            <a:r>
              <a:rPr lang="en-US" sz="2400"/>
              <a:t>Longitudinal data supports benchmarking and quality improvement to sustain ALARA-focused practice and reduce cumulative risk. </a:t>
            </a:r>
          </a:p>
          <a:p>
            <a:pPr fontAlgn="base"/>
            <a:r>
              <a:rPr lang="en-US" sz="2400"/>
              <a:t>In a study of blinded vs. unblinded use of real-time dosimetry among pediatric interventional radiologists, real time monitoring resulted in a 6-fold reduction in exposure (3.01 vs. 0.56 </a:t>
            </a:r>
            <a:r>
              <a:rPr lang="en-US" sz="2400" err="1"/>
              <a:t>μSv</a:t>
            </a:r>
            <a:r>
              <a:rPr lang="en-US" sz="2400"/>
              <a:t>/min, p &lt; 0.05).</a:t>
            </a:r>
          </a:p>
          <a:p>
            <a:pPr fontAlgn="base"/>
            <a:endParaRPr lang="en-US" sz="2400"/>
          </a:p>
          <a:p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35A35-B147-C083-E970-E55EEDC5CC10}"/>
              </a:ext>
            </a:extLst>
          </p:cNvPr>
          <p:cNvSpPr txBox="1"/>
          <p:nvPr/>
        </p:nvSpPr>
        <p:spPr>
          <a:xfrm>
            <a:off x="1685925" y="6172200"/>
            <a:ext cx="77914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Racadio J, </a:t>
            </a: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Nachabe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R, </a:t>
            </a: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Carelsen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B, et al. Effect of Real-Time Radiation Dose Feedback on Pediatric Interventional Radiology Staff Radiation Exposure. </a:t>
            </a:r>
            <a:r>
              <a:rPr kumimoji="0" lang="en-US" sz="1100" b="0" i="1" u="none" strike="noStrike" kern="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 </a:t>
            </a:r>
            <a:r>
              <a:rPr kumimoji="0" lang="en-US" sz="1100" b="0" i="1" u="none" strike="noStrike" kern="0" cap="none" spc="0" normalizeH="0" baseline="0" noProof="0" err="1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Vasc</a:t>
            </a:r>
            <a:r>
              <a:rPr kumimoji="0" lang="en-US" sz="1100" b="0" i="1" u="none" strike="noStrike" kern="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100" b="0" i="1" u="none" strike="noStrike" kern="0" cap="none" spc="0" normalizeH="0" baseline="0" noProof="0" err="1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Interv</a:t>
            </a:r>
            <a:r>
              <a:rPr kumimoji="0" lang="en-US" sz="1100" b="0" i="1" u="none" strike="noStrike" kern="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100" b="0" i="1" u="none" strike="noStrike" kern="0" cap="none" spc="0" normalizeH="0" baseline="0" noProof="0" err="1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Radiol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2014;25(1):119-126. doi:10.1016/j.jvir.2013.08.015 </a:t>
            </a:r>
          </a:p>
        </p:txBody>
      </p:sp>
    </p:spTree>
    <p:extLst>
      <p:ext uri="{BB962C8B-B14F-4D97-AF65-F5344CB8AC3E}">
        <p14:creationId xmlns:p14="http://schemas.microsoft.com/office/powerpoint/2010/main" val="284412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63059-14C0-202D-0973-5C79A4BFA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Systems</a:t>
            </a:r>
          </a:p>
        </p:txBody>
      </p:sp>
      <p:pic>
        <p:nvPicPr>
          <p:cNvPr id="5" name="Picture 4" descr="A close-up of several medical devices&#10;&#10;AI-generated content may be incorrect.">
            <a:extLst>
              <a:ext uri="{FF2B5EF4-FFF2-40B4-BE49-F238E27FC236}">
                <a16:creationId xmlns:a16="http://schemas.microsoft.com/office/drawing/2014/main" id="{39CE1BF7-377A-F3D9-667B-1A1C9529A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64" y="2215128"/>
            <a:ext cx="3724275" cy="2438400"/>
          </a:xfrm>
          <a:prstGeom prst="rect">
            <a:avLst/>
          </a:prstGeom>
        </p:spPr>
      </p:pic>
      <p:pic>
        <p:nvPicPr>
          <p:cNvPr id="6" name="Picture 5" descr="A device with a screen on it&#10;&#10;AI-generated content may be incorrect.">
            <a:extLst>
              <a:ext uri="{FF2B5EF4-FFF2-40B4-BE49-F238E27FC236}">
                <a16:creationId xmlns:a16="http://schemas.microsoft.com/office/drawing/2014/main" id="{5DA432D7-8666-5D1D-D3F2-B29463B66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849" y="1456058"/>
            <a:ext cx="3423673" cy="3413016"/>
          </a:xfrm>
          <a:prstGeom prst="rect">
            <a:avLst/>
          </a:prstGeom>
        </p:spPr>
      </p:pic>
      <p:pic>
        <p:nvPicPr>
          <p:cNvPr id="8" name="Picture 7" descr="A close-up of a device&#10;&#10;AI-generated content may be incorrect.">
            <a:extLst>
              <a:ext uri="{FF2B5EF4-FFF2-40B4-BE49-F238E27FC236}">
                <a16:creationId xmlns:a16="http://schemas.microsoft.com/office/drawing/2014/main" id="{1963B78B-C61C-475C-F995-3EE7B3361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810" y="4152400"/>
            <a:ext cx="3239832" cy="1719362"/>
          </a:xfrm>
          <a:prstGeom prst="rect">
            <a:avLst/>
          </a:prstGeom>
        </p:spPr>
      </p:pic>
      <p:pic>
        <p:nvPicPr>
          <p:cNvPr id="10" name="Picture 9" descr="A stethoscope on a person&amp;#39;s chest&#10;&#10;AI-generated content may be incorrect.">
            <a:extLst>
              <a:ext uri="{FF2B5EF4-FFF2-40B4-BE49-F238E27FC236}">
                <a16:creationId xmlns:a16="http://schemas.microsoft.com/office/drawing/2014/main" id="{3D1DD585-EC0F-BFD9-4D79-F07377304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019" y="2374992"/>
            <a:ext cx="3816807" cy="29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30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ED77-EEF5-B1E2-8078-55DFEDD3E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err="1"/>
              <a:t>Protego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0F9A9-F9C8-DAC2-F6FE-D6F0EC87F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3200" y="1417639"/>
            <a:ext cx="5969000" cy="544036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/>
              <a:t>Ceiling- or mobile-pedestal-mounted modular lead “wall” between X-ray source, patient, and operator</a:t>
            </a:r>
          </a:p>
          <a:p>
            <a:pPr>
              <a:lnSpc>
                <a:spcPct val="120000"/>
              </a:lnSpc>
            </a:pPr>
            <a:r>
              <a:rPr lang="en-US" sz="3200"/>
              <a:t>Blocks primary beam and patient scatter</a:t>
            </a:r>
          </a:p>
          <a:p>
            <a:pPr>
              <a:lnSpc>
                <a:spcPct val="120000"/>
              </a:lnSpc>
            </a:pPr>
            <a:r>
              <a:rPr lang="en-US" sz="3200"/>
              <a:t>≥ 0.5 mm Pb equivalent</a:t>
            </a:r>
          </a:p>
          <a:p>
            <a:pPr>
              <a:lnSpc>
                <a:spcPct val="120000"/>
              </a:lnSpc>
            </a:pPr>
            <a:r>
              <a:rPr lang="en-US" sz="3200"/>
              <a:t>No lead apron required</a:t>
            </a:r>
          </a:p>
          <a:p>
            <a:pPr marL="990627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67"/>
              <a:t>State of Michigan</a:t>
            </a:r>
          </a:p>
          <a:p>
            <a:pPr marL="533427" lvl="1" indent="0">
              <a:buNone/>
            </a:pPr>
            <a:endParaRPr lang="en-US" sz="2667"/>
          </a:p>
          <a:p>
            <a:pPr marL="533427" lvl="1" indent="0">
              <a:buNone/>
            </a:pPr>
            <a:r>
              <a:rPr lang="en-US" sz="1733"/>
              <a:t>Andrew </a:t>
            </a:r>
            <a:r>
              <a:rPr lang="en-US" sz="1733" err="1"/>
              <a:t>Goldsweig</a:t>
            </a:r>
            <a:r>
              <a:rPr lang="en-US" sz="1733"/>
              <a:t>, MD, FSCAI, Lead-Free Radiation Protection, SCAI Scientific Sessions, May 2024. </a:t>
            </a:r>
          </a:p>
          <a:p>
            <a:pPr marL="533427" lvl="1" indent="0">
              <a:buNone/>
            </a:pPr>
            <a:endParaRPr lang="en-US" sz="2667"/>
          </a:p>
          <a:p>
            <a:pPr marL="533427" lvl="1" indent="0">
              <a:buNone/>
            </a:pPr>
            <a:endParaRPr lang="en-US" sz="2667"/>
          </a:p>
          <a:p>
            <a:pPr marL="876344" lvl="1" indent="-342917">
              <a:buFontTx/>
              <a:buChar char="-"/>
            </a:pPr>
            <a:endParaRPr lang="en-US" sz="2667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8B4BE9-E61F-922E-BBEB-EB265CE4F0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4" name="Content Placeholder 4" descr="A picture containing indoor, wall, white&#10;&#10;Description automatically generated">
            <a:extLst>
              <a:ext uri="{FF2B5EF4-FFF2-40B4-BE49-F238E27FC236}">
                <a16:creationId xmlns:a16="http://schemas.microsoft.com/office/drawing/2014/main" id="{5E5CA91B-7AD8-482E-4439-5AFE5AD92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286" y="1417639"/>
            <a:ext cx="5444714" cy="43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62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CDD5EE-D9B3-FE6A-AB8F-C7EE555C2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Protego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3AA147-9758-996C-7D16-19025C9D3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363" y="1534029"/>
            <a:ext cx="4927600" cy="4525963"/>
          </a:xfrm>
        </p:spPr>
        <p:txBody>
          <a:bodyPr>
            <a:normAutofit/>
          </a:bodyPr>
          <a:lstStyle/>
          <a:p>
            <a:r>
              <a:rPr lang="en-US"/>
              <a:t>Randomized </a:t>
            </a:r>
            <a:r>
              <a:rPr lang="en-US" err="1"/>
              <a:t>Protego</a:t>
            </a:r>
            <a:r>
              <a:rPr lang="en-US"/>
              <a:t> (n=300) vs. lead apron (n=150) for PCI &amp; TAVR</a:t>
            </a:r>
          </a:p>
          <a:p>
            <a:r>
              <a:rPr lang="en-US"/>
              <a:t>TLD badges outside of lead at waist/thyroid</a:t>
            </a:r>
          </a:p>
          <a:p>
            <a:r>
              <a:rPr lang="en-US" err="1"/>
              <a:t>Protego</a:t>
            </a:r>
            <a:r>
              <a:rPr lang="en-US"/>
              <a:t> had &gt;99% dose reduction</a:t>
            </a:r>
          </a:p>
          <a:p>
            <a:r>
              <a:rPr lang="en-US"/>
              <a:t>Median (IQR) exposure: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Waist:  0.00 (0, 0) 𝛍</a:t>
            </a:r>
            <a:r>
              <a:rPr lang="en-US" err="1"/>
              <a:t>Sv</a:t>
            </a:r>
            <a:endParaRPr lang="en-US"/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Thyroid:  0.00 (0, 0) 𝛍</a:t>
            </a:r>
            <a:r>
              <a:rPr lang="en-US" err="1"/>
              <a:t>Sv</a:t>
            </a:r>
            <a:endParaRPr lang="en-US"/>
          </a:p>
        </p:txBody>
      </p:sp>
      <p:pic>
        <p:nvPicPr>
          <p:cNvPr id="9" name="Picture 8" descr="A graph of a number of patients with different levels of exposure&#10;&#10;Description automatically generated with medium confidence">
            <a:extLst>
              <a:ext uri="{FF2B5EF4-FFF2-40B4-BE49-F238E27FC236}">
                <a16:creationId xmlns:a16="http://schemas.microsoft.com/office/drawing/2014/main" id="{AD37AC24-89E6-4349-D88A-21A7501EF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584200"/>
            <a:ext cx="6172200" cy="53191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8F4556-CD7C-DD9F-21C9-FBB7D69CB225}"/>
              </a:ext>
            </a:extLst>
          </p:cNvPr>
          <p:cNvSpPr txBox="1"/>
          <p:nvPr/>
        </p:nvSpPr>
        <p:spPr>
          <a:xfrm>
            <a:off x="5842000" y="6059992"/>
            <a:ext cx="6172200" cy="646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Andrew Goldsweig, MD, FSCAI, Lead-Free Radiation Protection, SCAI Scientific Sessions, May 2024.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980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C18E6-05E3-7E7D-A2A1-00F9B7FFB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Rampart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4C9FD5-76CA-4B89-368E-4F95DB10FA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355725"/>
            <a:ext cx="3671545" cy="47148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67"/>
              <a:t>Portable lead “wall” between X-ray source/patient and operator</a:t>
            </a:r>
          </a:p>
          <a:p>
            <a:pPr>
              <a:lnSpc>
                <a:spcPct val="100000"/>
              </a:lnSpc>
            </a:pPr>
            <a:r>
              <a:rPr lang="en-US" sz="2667"/>
              <a:t>1.0 mm Pb equivalent</a:t>
            </a:r>
          </a:p>
          <a:p>
            <a:pPr>
              <a:lnSpc>
                <a:spcPct val="100000"/>
              </a:lnSpc>
            </a:pPr>
            <a:r>
              <a:rPr lang="en-US" sz="2667"/>
              <a:t>Used in conjunction with table-mounted shields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02C94F-2655-EEDC-8DB0-5FC3BAE3FA90}"/>
              </a:ext>
            </a:extLst>
          </p:cNvPr>
          <p:cNvSpPr txBox="1"/>
          <p:nvPr/>
        </p:nvSpPr>
        <p:spPr>
          <a:xfrm>
            <a:off x="838200" y="6324600"/>
            <a:ext cx="10515600" cy="441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Andrew Goldsweig, MD, FSCAI, Lead-Free Radiation Protection, SCAI Scientific Sessions, May 2024.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09327B-AE6B-C2F9-ACE1-39F9A733F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428" y="930396"/>
            <a:ext cx="6486858" cy="4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59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C18E6-05E3-7E7D-A2A1-00F9B7FFB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Rampart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8D21AA-8E92-0BB3-E9AB-7AE23F07B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693884" cy="4525963"/>
          </a:xfrm>
        </p:spPr>
        <p:txBody>
          <a:bodyPr>
            <a:normAutofit/>
          </a:bodyPr>
          <a:lstStyle/>
          <a:p>
            <a:r>
              <a:rPr lang="en-US"/>
              <a:t>Randomized Rampart (n=50) vs. lead apron (n=50) for coronary &amp; SHD procedures</a:t>
            </a:r>
          </a:p>
          <a:p>
            <a:r>
              <a:rPr lang="en-US"/>
              <a:t>TLD badges outside of lead</a:t>
            </a:r>
          </a:p>
          <a:p>
            <a:r>
              <a:rPr lang="en-US"/>
              <a:t>Rampart had 97% dose reduction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9" name="Picture 8" descr="A diagram of a person with their arms around each other&#10;&#10;Description automatically generated">
            <a:extLst>
              <a:ext uri="{FF2B5EF4-FFF2-40B4-BE49-F238E27FC236}">
                <a16:creationId xmlns:a16="http://schemas.microsoft.com/office/drawing/2014/main" id="{1D9BC366-1E36-2D64-2CCB-C970C22A2F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7" b="13970"/>
          <a:stretch/>
        </p:blipFill>
        <p:spPr>
          <a:xfrm>
            <a:off x="4303484" y="1638260"/>
            <a:ext cx="7875816" cy="335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8AF609-46B2-14AA-9FAE-9AA8C78DE740}"/>
              </a:ext>
            </a:extLst>
          </p:cNvPr>
          <p:cNvSpPr txBox="1"/>
          <p:nvPr/>
        </p:nvSpPr>
        <p:spPr>
          <a:xfrm>
            <a:off x="7010400" y="4343400"/>
            <a:ext cx="477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11" marR="0" lvl="0" indent="-22861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Compared to NRC annual maximum of 5000 </a:t>
            </a:r>
            <a:r>
              <a:rPr kumimoji="0" lang="en-US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mRem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2DECE2-7E12-EAFA-B237-C9AAC3ECD9F0}"/>
              </a:ext>
            </a:extLst>
          </p:cNvPr>
          <p:cNvSpPr txBox="1"/>
          <p:nvPr/>
        </p:nvSpPr>
        <p:spPr>
          <a:xfrm>
            <a:off x="609600" y="6126164"/>
            <a:ext cx="10261600" cy="441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Andrew Goldsweig, MD, FSCAI, Lead-Free Radiation Protection, SCAI Scientific Sessions, May 2024.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81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9703A2-F6E8-2A41-32AD-793C7071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Radiaction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97D06-004C-56F6-7BE1-69797C247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97001"/>
            <a:ext cx="5918201" cy="2489199"/>
          </a:xfrm>
        </p:spPr>
        <p:txBody>
          <a:bodyPr>
            <a:normAutofit/>
          </a:bodyPr>
          <a:lstStyle/>
          <a:p>
            <a:r>
              <a:rPr lang="en-US"/>
              <a:t>Sensor-driven, telescopically-retracting, C-arm-mounted shielding</a:t>
            </a:r>
          </a:p>
          <a:p>
            <a:r>
              <a:rPr lang="en-US"/>
              <a:t>Used in conjunction with table-mounted shields</a:t>
            </a:r>
          </a:p>
          <a:p>
            <a:endParaRPr lang="en-US"/>
          </a:p>
        </p:txBody>
      </p:sp>
      <p:pic>
        <p:nvPicPr>
          <p:cNvPr id="2050" name="Picture 2" descr="Scatter Radiation Exposure Protected with Radiaction Medical">
            <a:extLst>
              <a:ext uri="{FF2B5EF4-FFF2-40B4-BE49-F238E27FC236}">
                <a16:creationId xmlns:a16="http://schemas.microsoft.com/office/drawing/2014/main" id="{F44AF1EC-9F4D-87F1-DCF7-829A11435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2"/>
          <a:stretch/>
        </p:blipFill>
        <p:spPr bwMode="auto">
          <a:xfrm>
            <a:off x="6451601" y="215900"/>
            <a:ext cx="5451579" cy="591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diaction Medical Announces the Latest Food and Drug Administration 510(k)  Clearance for its Novel, Automated Radiation Shield System, Highlighting  U.S. Expansion - Radiaction Medical">
            <a:extLst>
              <a:ext uri="{FF2B5EF4-FFF2-40B4-BE49-F238E27FC236}">
                <a16:creationId xmlns:a16="http://schemas.microsoft.com/office/drawing/2014/main" id="{C1CCB9C4-2BD2-48C3-941E-9A3DCB1A8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3"/>
          <a:stretch/>
        </p:blipFill>
        <p:spPr bwMode="auto">
          <a:xfrm>
            <a:off x="804811" y="3987519"/>
            <a:ext cx="5451579" cy="215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88F4A3-4417-3D90-C758-A6E7A076C5EB}"/>
              </a:ext>
            </a:extLst>
          </p:cNvPr>
          <p:cNvSpPr txBox="1"/>
          <p:nvPr/>
        </p:nvSpPr>
        <p:spPr>
          <a:xfrm>
            <a:off x="609600" y="6578600"/>
            <a:ext cx="9906000" cy="441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Andrew Goldsweig, MD, FSCAI, Lead-Free Radiation Protection, SCAI Scientific Sessions, May 2024.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813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7A46-B5C9-AF1C-BE47-B3218F7B5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Radiaction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3D391-6E7B-A723-DE2F-DE06EC8E6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267200" cy="4525963"/>
          </a:xfrm>
        </p:spPr>
        <p:txBody>
          <a:bodyPr>
            <a:normAutofit/>
          </a:bodyPr>
          <a:lstStyle/>
          <a:p>
            <a:r>
              <a:rPr lang="en-US"/>
              <a:t>91.5% radiation reduction in bench testing w/ phantom</a:t>
            </a:r>
          </a:p>
          <a:p>
            <a:endParaRPr lang="en-US"/>
          </a:p>
          <a:p>
            <a:r>
              <a:rPr lang="en-US"/>
              <a:t>91.2% radiation reduction in 2 PCI procedures</a:t>
            </a:r>
          </a:p>
        </p:txBody>
      </p:sp>
      <p:pic>
        <p:nvPicPr>
          <p:cNvPr id="7" name="Picture 6" descr="A blue and white rectangular table with numbers and text&#10;&#10;Description automatically generated">
            <a:extLst>
              <a:ext uri="{FF2B5EF4-FFF2-40B4-BE49-F238E27FC236}">
                <a16:creationId xmlns:a16="http://schemas.microsoft.com/office/drawing/2014/main" id="{D374E835-A255-F232-1F95-1859F5EED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1612901"/>
            <a:ext cx="6533029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A3305A-4987-35CA-9BBC-9E003A800EE1}"/>
              </a:ext>
            </a:extLst>
          </p:cNvPr>
          <p:cNvSpPr txBox="1"/>
          <p:nvPr/>
        </p:nvSpPr>
        <p:spPr>
          <a:xfrm>
            <a:off x="838200" y="5867400"/>
            <a:ext cx="8458200" cy="441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Andrew Goldsweig, MD, FSCAI, Lead-Free Radiation Protection, SCAI Scientific Sessions, May 2024.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25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46E25B-50FF-A1DF-8D00-F9B086386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EggNest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FAA37-7B5A-A8CE-605F-2C7670FED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556000" cy="4525963"/>
          </a:xfrm>
        </p:spPr>
        <p:txBody>
          <a:bodyPr>
            <a:normAutofit/>
          </a:bodyPr>
          <a:lstStyle/>
          <a:p>
            <a:r>
              <a:rPr lang="en-US" err="1"/>
              <a:t>EggNest</a:t>
            </a:r>
            <a:r>
              <a:rPr lang="en-US"/>
              <a:t> (n=23) vs. standard shielding (n=28) for LHC, RHC, and PCI</a:t>
            </a:r>
          </a:p>
          <a:p>
            <a:r>
              <a:rPr lang="en-US"/>
              <a:t>4 TLD badges outside of lead at waist/shoulders</a:t>
            </a:r>
          </a:p>
          <a:p>
            <a:r>
              <a:rPr lang="en-US" err="1"/>
              <a:t>EggNest</a:t>
            </a:r>
            <a:r>
              <a:rPr lang="en-US"/>
              <a:t> had 90% dose reduction</a:t>
            </a:r>
          </a:p>
        </p:txBody>
      </p:sp>
      <p:pic>
        <p:nvPicPr>
          <p:cNvPr id="3" name="Picture 2" descr="A graph of a number of people&#10;&#10;Description automatically generated">
            <a:extLst>
              <a:ext uri="{FF2B5EF4-FFF2-40B4-BE49-F238E27FC236}">
                <a16:creationId xmlns:a16="http://schemas.microsoft.com/office/drawing/2014/main" id="{8D885FD6-38C1-5998-F3FC-F4DA1A84F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262556"/>
            <a:ext cx="7937451" cy="58636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2FB5E4-CE3B-3709-EB0E-F3396885A798}"/>
              </a:ext>
            </a:extLst>
          </p:cNvPr>
          <p:cNvSpPr txBox="1"/>
          <p:nvPr/>
        </p:nvSpPr>
        <p:spPr>
          <a:xfrm>
            <a:off x="9499600" y="5786558"/>
            <a:ext cx="137160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*p&lt;0.01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893FD-ECDF-F131-E362-86731795B126}"/>
              </a:ext>
            </a:extLst>
          </p:cNvPr>
          <p:cNvSpPr txBox="1"/>
          <p:nvPr/>
        </p:nvSpPr>
        <p:spPr>
          <a:xfrm>
            <a:off x="609600" y="6325681"/>
            <a:ext cx="7721600" cy="646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Andrew Goldsweig, MD, FSCAI, Lead-Free Radiation Protection, SCAI Scientific Sessions, May 2024.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406362"/>
      </p:ext>
    </p:extLst>
  </p:cSld>
  <p:clrMapOvr>
    <a:masterClrMapping/>
  </p:clrMapOvr>
</p:sld>
</file>

<file path=ppt/theme/theme1.xml><?xml version="1.0" encoding="utf-8"?>
<a:theme xmlns:a="http://schemas.openxmlformats.org/drawingml/2006/main" name="SCAI - Layout 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AI - Layout 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5B06B210274942967B73F88210ED05" ma:contentTypeVersion="19" ma:contentTypeDescription="Create a new document." ma:contentTypeScope="" ma:versionID="1e379241474bbfdfc477922b0659b483">
  <xsd:schema xmlns:xsd="http://www.w3.org/2001/XMLSchema" xmlns:xs="http://www.w3.org/2001/XMLSchema" xmlns:p="http://schemas.microsoft.com/office/2006/metadata/properties" xmlns:ns2="69a08617-8f5f-4234-a268-e0d4d9400d82" xmlns:ns3="f9c23a12-a21f-4777-b415-86ed6bd6e346" targetNamespace="http://schemas.microsoft.com/office/2006/metadata/properties" ma:root="true" ma:fieldsID="6d0ea179dbb6dff2f5d20d53c2bb1191" ns2:_="" ns3:_="">
    <xsd:import namespace="69a08617-8f5f-4234-a268-e0d4d9400d82"/>
    <xsd:import namespace="f9c23a12-a21f-4777-b415-86ed6bd6e3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Location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08617-8f5f-4234-a268-e0d4d9400d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1" nillable="true" ma:displayName="MediaServiceLocation" ma:description="" ma:internalName="MediaServiceLocation" ma:readOnly="true">
      <xsd:simpleType>
        <xsd:restriction base="dms:Text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86774d1-9a99-4abc-a9c4-f397d3eff4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23a12-a21f-4777-b415-86ed6bd6e34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92fd1d1-79bf-4227-8952-a5d3719c9657}" ma:internalName="TaxCatchAll" ma:showField="CatchAllData" ma:web="f9c23a12-a21f-4777-b415-86ed6bd6e3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a08617-8f5f-4234-a268-e0d4d9400d82">
      <Terms xmlns="http://schemas.microsoft.com/office/infopath/2007/PartnerControls"/>
    </lcf76f155ced4ddcb4097134ff3c332f>
    <TaxCatchAll xmlns="f9c23a12-a21f-4777-b415-86ed6bd6e34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3690C8-B5E0-4175-9C90-866A3D63E41C}">
  <ds:schemaRefs>
    <ds:schemaRef ds:uri="69a08617-8f5f-4234-a268-e0d4d9400d82"/>
    <ds:schemaRef ds:uri="f9c23a12-a21f-4777-b415-86ed6bd6e3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B80E1A7-D79B-49C7-9D23-A099AB4147B6}">
  <ds:schemaRefs>
    <ds:schemaRef ds:uri="69a08617-8f5f-4234-a268-e0d4d9400d82"/>
    <ds:schemaRef ds:uri="f9c23a12-a21f-4777-b415-86ed6bd6e346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EEF25AD-6037-4694-B733-21ECA643FD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2066</Words>
  <Application>Microsoft Office PowerPoint</Application>
  <PresentationFormat>Widescreen</PresentationFormat>
  <Paragraphs>189</Paragraphs>
  <Slides>27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SCAI - Layout A</vt:lpstr>
      <vt:lpstr>2_SCAI - Layout A</vt:lpstr>
      <vt:lpstr>2026 ALARA+ Toolkit: ERPD Summary </vt:lpstr>
      <vt:lpstr>Enhanced Radiation Protection: Shielding</vt:lpstr>
      <vt:lpstr>Protego</vt:lpstr>
      <vt:lpstr>Protego</vt:lpstr>
      <vt:lpstr>Rampart</vt:lpstr>
      <vt:lpstr>Rampart</vt:lpstr>
      <vt:lpstr>Radiaction</vt:lpstr>
      <vt:lpstr>Radiaction</vt:lpstr>
      <vt:lpstr>EggNest</vt:lpstr>
      <vt:lpstr>EggNest</vt:lpstr>
      <vt:lpstr>Corindus CorPath </vt:lpstr>
      <vt:lpstr>PowerPoint Presentation</vt:lpstr>
      <vt:lpstr>Texray MasterPeace</vt:lpstr>
      <vt:lpstr>Texray MasterPeace</vt:lpstr>
      <vt:lpstr>Enhanced Radiation Protection:  Weight Distribution</vt:lpstr>
      <vt:lpstr>Available Options for Advanced Protection: Weight Distribution Systems</vt:lpstr>
      <vt:lpstr>Zero Gravity Suspended Lead</vt:lpstr>
      <vt:lpstr>PowerPoint Presentation</vt:lpstr>
      <vt:lpstr>Talking Points</vt:lpstr>
      <vt:lpstr>Enhanced Radiation Protection:  Other Categories</vt:lpstr>
      <vt:lpstr>RADPAD® Shade Zone</vt:lpstr>
      <vt:lpstr>SOTERIA.AI CARDIAC SYSTEM</vt:lpstr>
      <vt:lpstr>Radiation Reduction for Patients and Staff </vt:lpstr>
      <vt:lpstr>International Perspective</vt:lpstr>
      <vt:lpstr>Real Time Dosimetry</vt:lpstr>
      <vt:lpstr>How it works</vt:lpstr>
      <vt:lpstr>Example Systems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Scott Firestone</dc:creator>
  <cp:lastModifiedBy>Scott Firestone</cp:lastModifiedBy>
  <cp:revision>2</cp:revision>
  <dcterms:created xsi:type="dcterms:W3CDTF">2026-03-20T19:07:56Z</dcterms:created>
  <dcterms:modified xsi:type="dcterms:W3CDTF">2026-04-01T16:32:45Z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0x010100485B06B210274942967B73F88210ED05</vt:lpwstr>
  </property>
  <property fmtid="{D5CDD505-2E9C-101B-9397-08002B2CF9AE}" pid="3" name="MediaServiceImageTags">
    <vt:lpwstr/>
  </property>
</Properties>
</file>