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29"/>
  </p:notesMasterIdLst>
  <p:sldIdLst>
    <p:sldId id="344" r:id="rId6"/>
    <p:sldId id="2147472811" r:id="rId7"/>
    <p:sldId id="2147472782" r:id="rId8"/>
    <p:sldId id="2147480635" r:id="rId9"/>
    <p:sldId id="355" r:id="rId10"/>
    <p:sldId id="2147472777" r:id="rId11"/>
    <p:sldId id="2147472789" r:id="rId12"/>
    <p:sldId id="2147472790" r:id="rId13"/>
    <p:sldId id="2147472819" r:id="rId14"/>
    <p:sldId id="2147472820" r:id="rId15"/>
    <p:sldId id="2147472821" r:id="rId16"/>
    <p:sldId id="2147472791" r:id="rId17"/>
    <p:sldId id="2147472773" r:id="rId18"/>
    <p:sldId id="2147472774" r:id="rId19"/>
    <p:sldId id="358" r:id="rId20"/>
    <p:sldId id="2147472778" r:id="rId21"/>
    <p:sldId id="2147472779" r:id="rId22"/>
    <p:sldId id="2147480632" r:id="rId23"/>
    <p:sldId id="380" r:id="rId24"/>
    <p:sldId id="2147472787" r:id="rId25"/>
    <p:sldId id="2147472788" r:id="rId26"/>
    <p:sldId id="2147472814" r:id="rId27"/>
    <p:sldId id="214747281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27B59-4A91-4E25-A32C-1D7C22A619A3}" v="9" dt="2026-03-23T14:09:15.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D8A15-F69B-4993-841D-2493441B541E}"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7C9F8-B660-4B74-9D7B-3E2BD20BEBA7}" type="slidenum">
              <a:rPr lang="en-US" smtClean="0"/>
              <a:t>‹#›</a:t>
            </a:fld>
            <a:endParaRPr lang="en-US"/>
          </a:p>
        </p:txBody>
      </p:sp>
    </p:spTree>
    <p:extLst>
      <p:ext uri="{BB962C8B-B14F-4D97-AF65-F5344CB8AC3E}">
        <p14:creationId xmlns:p14="http://schemas.microsoft.com/office/powerpoint/2010/main" val="2258387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Abudayyah</a:t>
            </a:r>
            <a:r>
              <a:rPr lang="en-US" sz="1200" dirty="0"/>
              <a:t> I. JSCAI 4(4) 102493 April 2025</a:t>
            </a:r>
          </a:p>
          <a:p>
            <a:endParaRPr lang="en-US" dirty="0"/>
          </a:p>
        </p:txBody>
      </p:sp>
      <p:sp>
        <p:nvSpPr>
          <p:cNvPr id="4" name="Slide Number Placeholder 3"/>
          <p:cNvSpPr>
            <a:spLocks noGrp="1"/>
          </p:cNvSpPr>
          <p:nvPr>
            <p:ph type="sldNum" sz="quarter" idx="5"/>
          </p:nvPr>
        </p:nvSpPr>
        <p:spPr/>
        <p:txBody>
          <a:bodyPr/>
          <a:lstStyle/>
          <a:p>
            <a:fld id="{5227C9F8-B660-4B74-9D7B-3E2BD20BEBA7}" type="slidenum">
              <a:rPr lang="en-US" smtClean="0"/>
              <a:t>3</a:t>
            </a:fld>
            <a:endParaRPr lang="en-US"/>
          </a:p>
        </p:txBody>
      </p:sp>
    </p:spTree>
    <p:extLst>
      <p:ext uri="{BB962C8B-B14F-4D97-AF65-F5344CB8AC3E}">
        <p14:creationId xmlns:p14="http://schemas.microsoft.com/office/powerpoint/2010/main" val="307913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67B55C49-A304-B7A1-2D0B-B9BE9E1BCCE4}"/>
            </a:ext>
          </a:extLst>
        </p:cNvPr>
        <p:cNvGrpSpPr/>
        <p:nvPr/>
      </p:nvGrpSpPr>
      <p:grpSpPr>
        <a:xfrm>
          <a:off x="0" y="0"/>
          <a:ext cx="0" cy="0"/>
          <a:chOff x="0" y="0"/>
          <a:chExt cx="0" cy="0"/>
        </a:xfrm>
      </p:grpSpPr>
      <p:sp>
        <p:nvSpPr>
          <p:cNvPr id="283" name="Google Shape;283;p1:notes">
            <a:extLst>
              <a:ext uri="{FF2B5EF4-FFF2-40B4-BE49-F238E27FC236}">
                <a16:creationId xmlns:a16="http://schemas.microsoft.com/office/drawing/2014/main" id="{7E34C100-1A29-E6C0-E5E9-9342CEE4C2B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notes">
            <a:extLst>
              <a:ext uri="{FF2B5EF4-FFF2-40B4-BE49-F238E27FC236}">
                <a16:creationId xmlns:a16="http://schemas.microsoft.com/office/drawing/2014/main" id="{F1CB66A1-8085-AAE0-6888-E58368615E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896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7C9F8-B660-4B74-9D7B-3E2BD20BEBA7}" type="slidenum">
              <a:rPr lang="en-US" smtClean="0"/>
              <a:t>8</a:t>
            </a:fld>
            <a:endParaRPr lang="en-US"/>
          </a:p>
        </p:txBody>
      </p:sp>
    </p:spTree>
    <p:extLst>
      <p:ext uri="{BB962C8B-B14F-4D97-AF65-F5344CB8AC3E}">
        <p14:creationId xmlns:p14="http://schemas.microsoft.com/office/powerpoint/2010/main" val="264114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CD4CDDC3-3038-99E6-841F-7C51870B2CDA}"/>
            </a:ext>
          </a:extLst>
        </p:cNvPr>
        <p:cNvGrpSpPr/>
        <p:nvPr/>
      </p:nvGrpSpPr>
      <p:grpSpPr>
        <a:xfrm>
          <a:off x="0" y="0"/>
          <a:ext cx="0" cy="0"/>
          <a:chOff x="0" y="0"/>
          <a:chExt cx="0" cy="0"/>
        </a:xfrm>
      </p:grpSpPr>
      <p:sp>
        <p:nvSpPr>
          <p:cNvPr id="283" name="Google Shape;283;p1:notes">
            <a:extLst>
              <a:ext uri="{FF2B5EF4-FFF2-40B4-BE49-F238E27FC236}">
                <a16:creationId xmlns:a16="http://schemas.microsoft.com/office/drawing/2014/main" id="{8630E83F-D837-1A12-FCDA-A07F1422390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notes">
            <a:extLst>
              <a:ext uri="{FF2B5EF4-FFF2-40B4-BE49-F238E27FC236}">
                <a16:creationId xmlns:a16="http://schemas.microsoft.com/office/drawing/2014/main" id="{57EF3114-F063-7A41-C4D6-CB8E4379B2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16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ORSIF 2018. Economic Impacts of Radiation Exposures Associated with </a:t>
            </a:r>
            <a:r>
              <a:rPr lang="en-US"/>
              <a:t>Interventional Fluoroscopy (https://orsif.org/economic-impact)</a:t>
            </a:r>
            <a:endParaRPr lang="en-US" dirty="0"/>
          </a:p>
        </p:txBody>
      </p:sp>
      <p:sp>
        <p:nvSpPr>
          <p:cNvPr id="4" name="Slide Number Placeholder 3"/>
          <p:cNvSpPr>
            <a:spLocks noGrp="1"/>
          </p:cNvSpPr>
          <p:nvPr>
            <p:ph type="sldNum" sz="quarter" idx="5"/>
          </p:nvPr>
        </p:nvSpPr>
        <p:spPr/>
        <p:txBody>
          <a:bodyPr/>
          <a:lstStyle/>
          <a:p>
            <a:fld id="{5227C9F8-B660-4B74-9D7B-3E2BD20BEBA7}" type="slidenum">
              <a:rPr lang="en-US" smtClean="0"/>
              <a:t>19</a:t>
            </a:fld>
            <a:endParaRPr lang="en-US"/>
          </a:p>
        </p:txBody>
      </p:sp>
    </p:spTree>
    <p:extLst>
      <p:ext uri="{BB962C8B-B14F-4D97-AF65-F5344CB8AC3E}">
        <p14:creationId xmlns:p14="http://schemas.microsoft.com/office/powerpoint/2010/main" val="312339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Small footer - blank">
  <p:cSld name="3_Small footer - blank">
    <p:spTree>
      <p:nvGrpSpPr>
        <p:cNvPr id="1" name="Shape 17"/>
        <p:cNvGrpSpPr/>
        <p:nvPr/>
      </p:nvGrpSpPr>
      <p:grpSpPr>
        <a:xfrm>
          <a:off x="0" y="0"/>
          <a:ext cx="0" cy="0"/>
          <a:chOff x="0" y="0"/>
          <a:chExt cx="0" cy="0"/>
        </a:xfrm>
      </p:grpSpPr>
      <p:sp>
        <p:nvSpPr>
          <p:cNvPr id="18" name="Google Shape;18;p5"/>
          <p:cNvSpPr/>
          <p:nvPr/>
        </p:nvSpPr>
        <p:spPr>
          <a:xfrm>
            <a:off x="-1" y="0"/>
            <a:ext cx="12192001" cy="3429000"/>
          </a:xfrm>
          <a:prstGeom prst="rect">
            <a:avLst/>
          </a:prstGeom>
          <a:solidFill>
            <a:srgbClr val="A4DB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5"/>
          <p:cNvSpPr txBox="1">
            <a:spLocks noGrp="1"/>
          </p:cNvSpPr>
          <p:nvPr>
            <p:ph type="title"/>
          </p:nvPr>
        </p:nvSpPr>
        <p:spPr>
          <a:xfrm>
            <a:off x="1729409" y="2766218"/>
            <a:ext cx="8733182" cy="1325563"/>
          </a:xfrm>
          <a:prstGeom prst="rect">
            <a:avLst/>
          </a:prstGeom>
          <a:solidFill>
            <a:srgbClr val="C12032"/>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06218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55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7"/>
          <p:cNvSpPr txBox="1">
            <a:spLocks noGrp="1"/>
          </p:cNvSpPr>
          <p:nvPr>
            <p:ph type="body" idx="1"/>
          </p:nvPr>
        </p:nvSpPr>
        <p:spPr>
          <a:xfrm>
            <a:off x="5183188" y="987426"/>
            <a:ext cx="6172200" cy="3946082"/>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Clr>
                <a:srgbClr val="1C355E"/>
              </a:buClr>
              <a:buSzPts val="2800"/>
              <a:buChar char="▪"/>
              <a:defRPr sz="2800"/>
            </a:lvl2pPr>
            <a:lvl3pPr marL="1371600" lvl="2" indent="-381000" algn="l">
              <a:lnSpc>
                <a:spcPct val="90000"/>
              </a:lnSpc>
              <a:spcBef>
                <a:spcPts val="500"/>
              </a:spcBef>
              <a:spcAft>
                <a:spcPts val="0"/>
              </a:spcAft>
              <a:buClr>
                <a:srgbClr val="1C355E"/>
              </a:buClr>
              <a:buSzPts val="2400"/>
              <a:buChar char="o"/>
              <a:defRPr sz="2400"/>
            </a:lvl3pPr>
            <a:lvl4pPr marL="1828800" lvl="3" indent="-355600" algn="l">
              <a:lnSpc>
                <a:spcPct val="90000"/>
              </a:lnSpc>
              <a:spcBef>
                <a:spcPts val="500"/>
              </a:spcBef>
              <a:spcAft>
                <a:spcPts val="0"/>
              </a:spcAft>
              <a:buClr>
                <a:srgbClr val="1C355E"/>
              </a:buClr>
              <a:buSzPts val="2000"/>
              <a:buChar char="•"/>
              <a:defRPr sz="2000"/>
            </a:lvl4pPr>
            <a:lvl5pPr marL="2286000" lvl="4" indent="-355600" algn="l">
              <a:lnSpc>
                <a:spcPct val="90000"/>
              </a:lnSpc>
              <a:spcBef>
                <a:spcPts val="500"/>
              </a:spcBef>
              <a:spcAft>
                <a:spcPts val="0"/>
              </a:spcAft>
              <a:buClr>
                <a:srgbClr val="1C355E"/>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7"/>
          <p:cNvSpPr txBox="1">
            <a:spLocks noGrp="1"/>
          </p:cNvSpPr>
          <p:nvPr>
            <p:ph type="body" idx="2"/>
          </p:nvPr>
        </p:nvSpPr>
        <p:spPr>
          <a:xfrm>
            <a:off x="839788" y="2057400"/>
            <a:ext cx="3932237" cy="28761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rgbClr val="1C355E"/>
              </a:buClr>
              <a:buSzPts val="1400"/>
              <a:buNone/>
              <a:defRPr sz="1400"/>
            </a:lvl2pPr>
            <a:lvl3pPr marL="1371600" lvl="2" indent="-228600" algn="l">
              <a:lnSpc>
                <a:spcPct val="90000"/>
              </a:lnSpc>
              <a:spcBef>
                <a:spcPts val="500"/>
              </a:spcBef>
              <a:spcAft>
                <a:spcPts val="0"/>
              </a:spcAft>
              <a:buClr>
                <a:srgbClr val="1C355E"/>
              </a:buClr>
              <a:buSzPts val="1200"/>
              <a:buNone/>
              <a:defRPr sz="1200"/>
            </a:lvl3pPr>
            <a:lvl4pPr marL="1828800" lvl="3" indent="-228600" algn="l">
              <a:lnSpc>
                <a:spcPct val="90000"/>
              </a:lnSpc>
              <a:spcBef>
                <a:spcPts val="500"/>
              </a:spcBef>
              <a:spcAft>
                <a:spcPts val="0"/>
              </a:spcAft>
              <a:buClr>
                <a:srgbClr val="1C355E"/>
              </a:buClr>
              <a:buSzPts val="1000"/>
              <a:buNone/>
              <a:defRPr sz="1000"/>
            </a:lvl4pPr>
            <a:lvl5pPr marL="2286000" lvl="4" indent="-228600" algn="l">
              <a:lnSpc>
                <a:spcPct val="90000"/>
              </a:lnSpc>
              <a:spcBef>
                <a:spcPts val="500"/>
              </a:spcBef>
              <a:spcAft>
                <a:spcPts val="0"/>
              </a:spcAft>
              <a:buClr>
                <a:srgbClr val="1C355E"/>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7"/>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5146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55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8"/>
          <p:cNvSpPr>
            <a:spLocks noGrp="1"/>
          </p:cNvSpPr>
          <p:nvPr>
            <p:ph type="pic" idx="2"/>
          </p:nvPr>
        </p:nvSpPr>
        <p:spPr>
          <a:xfrm>
            <a:off x="5183188" y="987425"/>
            <a:ext cx="6172200" cy="3956715"/>
          </a:xfrm>
          <a:prstGeom prst="rect">
            <a:avLst/>
          </a:prstGeom>
          <a:noFill/>
          <a:ln>
            <a:noFill/>
          </a:ln>
        </p:spPr>
      </p:sp>
      <p:sp>
        <p:nvSpPr>
          <p:cNvPr id="80" name="Google Shape;80;p18"/>
          <p:cNvSpPr txBox="1">
            <a:spLocks noGrp="1"/>
          </p:cNvSpPr>
          <p:nvPr>
            <p:ph type="body" idx="1"/>
          </p:nvPr>
        </p:nvSpPr>
        <p:spPr>
          <a:xfrm>
            <a:off x="839788" y="2057400"/>
            <a:ext cx="3932237" cy="28867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rgbClr val="1C355E"/>
              </a:buClr>
              <a:buSzPts val="1400"/>
              <a:buNone/>
              <a:defRPr sz="1400"/>
            </a:lvl2pPr>
            <a:lvl3pPr marL="1371600" lvl="2" indent="-228600" algn="l">
              <a:lnSpc>
                <a:spcPct val="90000"/>
              </a:lnSpc>
              <a:spcBef>
                <a:spcPts val="500"/>
              </a:spcBef>
              <a:spcAft>
                <a:spcPts val="0"/>
              </a:spcAft>
              <a:buClr>
                <a:srgbClr val="1C355E"/>
              </a:buClr>
              <a:buSzPts val="1200"/>
              <a:buNone/>
              <a:defRPr sz="1200"/>
            </a:lvl3pPr>
            <a:lvl4pPr marL="1828800" lvl="3" indent="-228600" algn="l">
              <a:lnSpc>
                <a:spcPct val="90000"/>
              </a:lnSpc>
              <a:spcBef>
                <a:spcPts val="500"/>
              </a:spcBef>
              <a:spcAft>
                <a:spcPts val="0"/>
              </a:spcAft>
              <a:buClr>
                <a:srgbClr val="1C355E"/>
              </a:buClr>
              <a:buSzPts val="1000"/>
              <a:buNone/>
              <a:defRPr sz="1000"/>
            </a:lvl4pPr>
            <a:lvl5pPr marL="2286000" lvl="4" indent="-228600" algn="l">
              <a:lnSpc>
                <a:spcPct val="90000"/>
              </a:lnSpc>
              <a:spcBef>
                <a:spcPts val="500"/>
              </a:spcBef>
              <a:spcAft>
                <a:spcPts val="0"/>
              </a:spcAft>
              <a:buClr>
                <a:srgbClr val="1C355E"/>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8"/>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67203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9"/>
          <p:cNvSpPr txBox="1">
            <a:spLocks noGrp="1"/>
          </p:cNvSpPr>
          <p:nvPr>
            <p:ph type="body" idx="1"/>
          </p:nvPr>
        </p:nvSpPr>
        <p:spPr>
          <a:xfrm rot="5400000">
            <a:off x="4116526" y="-1452701"/>
            <a:ext cx="395894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9"/>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1656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rot="5400000">
            <a:off x="7755159" y="1334866"/>
            <a:ext cx="4568382"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0"/>
          <p:cNvSpPr txBox="1">
            <a:spLocks noGrp="1"/>
          </p:cNvSpPr>
          <p:nvPr>
            <p:ph type="body" idx="1"/>
          </p:nvPr>
        </p:nvSpPr>
        <p:spPr>
          <a:xfrm rot="5400000">
            <a:off x="2421159" y="-1217834"/>
            <a:ext cx="4568382"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0"/>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0"/>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914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mall footer - blank">
  <p:cSld name="1_Small footer - blank">
    <p:spTree>
      <p:nvGrpSpPr>
        <p:cNvPr id="1" name="Shape 96"/>
        <p:cNvGrpSpPr/>
        <p:nvPr/>
      </p:nvGrpSpPr>
      <p:grpSpPr>
        <a:xfrm>
          <a:off x="0" y="0"/>
          <a:ext cx="0" cy="0"/>
          <a:chOff x="0" y="0"/>
          <a:chExt cx="0" cy="0"/>
        </a:xfrm>
      </p:grpSpPr>
    </p:spTree>
    <p:extLst>
      <p:ext uri="{BB962C8B-B14F-4D97-AF65-F5344CB8AC3E}">
        <p14:creationId xmlns:p14="http://schemas.microsoft.com/office/powerpoint/2010/main" val="358340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mall footer - with placeholders">
  <p:cSld name="Small footer - with placeholders">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2"/>
          <p:cNvSpPr txBox="1">
            <a:spLocks noGrp="1"/>
          </p:cNvSpPr>
          <p:nvPr>
            <p:ph type="body" idx="1"/>
          </p:nvPr>
        </p:nvSpPr>
        <p:spPr>
          <a:xfrm>
            <a:off x="838200" y="1825625"/>
            <a:ext cx="10515600" cy="395894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Clr>
                <a:srgbClr val="1C355E"/>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rgbClr val="1C355E"/>
              </a:buClr>
              <a:buSzPts val="2000"/>
              <a:buChar char="o"/>
              <a:defRPr>
                <a:latin typeface="Arial"/>
                <a:ea typeface="Arial"/>
                <a:cs typeface="Arial"/>
                <a:sym typeface="Arial"/>
              </a:defRPr>
            </a:lvl3pPr>
            <a:lvl4pPr marL="1828800" lvl="3" indent="-342900" algn="l">
              <a:lnSpc>
                <a:spcPct val="90000"/>
              </a:lnSpc>
              <a:spcBef>
                <a:spcPts val="500"/>
              </a:spcBef>
              <a:spcAft>
                <a:spcPts val="0"/>
              </a:spcAft>
              <a:buClr>
                <a:srgbClr val="1C355E"/>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rgbClr val="1C355E"/>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2"/>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2"/>
          <p:cNvSpPr txBox="1">
            <a:spLocks noGrp="1"/>
          </p:cNvSpPr>
          <p:nvPr>
            <p:ph type="ftr" idx="11"/>
          </p:nvPr>
        </p:nvSpPr>
        <p:spPr>
          <a:xfrm>
            <a:off x="3846443"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2"/>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52721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2576236-AE6A-443B-9735-7044338ED8C6}"/>
              </a:ext>
            </a:extLst>
          </p:cNvPr>
          <p:cNvSpPr>
            <a:spLocks noGrp="1"/>
          </p:cNvSpPr>
          <p:nvPr>
            <p:ph type="title"/>
          </p:nvPr>
        </p:nvSpPr>
        <p:spPr>
          <a:xfrm>
            <a:off x="609600" y="685800"/>
            <a:ext cx="10972800" cy="1005087"/>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6C3C3E1-0E76-4B73-9008-26708CBE496B}"/>
              </a:ext>
            </a:extLst>
          </p:cNvPr>
          <p:cNvSpPr>
            <a:spLocks noGrp="1"/>
          </p:cNvSpPr>
          <p:nvPr>
            <p:ph type="body" sz="quarter" idx="10"/>
          </p:nvPr>
        </p:nvSpPr>
        <p:spPr>
          <a:xfrm>
            <a:off x="609600" y="1825626"/>
            <a:ext cx="10972800" cy="40417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719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0686EF-DB9D-43C3-8450-85AFFE12A405}"/>
              </a:ext>
            </a:extLst>
          </p:cNvPr>
          <p:cNvSpPr/>
          <p:nvPr userDrawn="1"/>
        </p:nvSpPr>
        <p:spPr>
          <a:xfrm>
            <a:off x="4727458" y="1923433"/>
            <a:ext cx="6051086" cy="147144"/>
          </a:xfrm>
          <a:prstGeom prst="rect">
            <a:avLst/>
          </a:prstGeom>
          <a:solidFill>
            <a:srgbClr val="A6D9E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BE554E-73ED-DFAF-E585-2CD5F032040D}"/>
              </a:ext>
            </a:extLst>
          </p:cNvPr>
          <p:cNvSpPr/>
          <p:nvPr userDrawn="1"/>
        </p:nvSpPr>
        <p:spPr>
          <a:xfrm>
            <a:off x="3609474" y="5076317"/>
            <a:ext cx="8582526" cy="1793420"/>
          </a:xfrm>
          <a:prstGeom prst="rect">
            <a:avLst/>
          </a:prstGeom>
          <a:solidFill>
            <a:srgbClr val="C10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logo&#10;&#10;Description automatically generated with low confidence">
            <a:extLst>
              <a:ext uri="{FF2B5EF4-FFF2-40B4-BE49-F238E27FC236}">
                <a16:creationId xmlns:a16="http://schemas.microsoft.com/office/drawing/2014/main" id="{D0771229-C0DE-83CF-3405-423A762892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54742" y="5205840"/>
            <a:ext cx="5109029" cy="1572009"/>
          </a:xfrm>
          <a:prstGeom prst="rect">
            <a:avLst/>
          </a:prstGeom>
        </p:spPr>
      </p:pic>
      <p:sp>
        <p:nvSpPr>
          <p:cNvPr id="13" name="Rectangle 12">
            <a:extLst>
              <a:ext uri="{FF2B5EF4-FFF2-40B4-BE49-F238E27FC236}">
                <a16:creationId xmlns:a16="http://schemas.microsoft.com/office/drawing/2014/main" id="{5080D2EC-3DAD-876A-5A1C-D5FAB85B54F4}"/>
              </a:ext>
            </a:extLst>
          </p:cNvPr>
          <p:cNvSpPr/>
          <p:nvPr userDrawn="1"/>
        </p:nvSpPr>
        <p:spPr>
          <a:xfrm>
            <a:off x="0" y="0"/>
            <a:ext cx="4068417" cy="686973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2B56A4A5-3A0A-B76B-3A51-B314FFBBBD4D}"/>
              </a:ext>
            </a:extLst>
          </p:cNvPr>
          <p:cNvSpPr>
            <a:spLocks noGrp="1"/>
          </p:cNvSpPr>
          <p:nvPr>
            <p:ph type="title"/>
          </p:nvPr>
        </p:nvSpPr>
        <p:spPr>
          <a:xfrm>
            <a:off x="4727458" y="513662"/>
            <a:ext cx="7464542" cy="1325563"/>
          </a:xfrm>
          <a:prstGeom prst="rect">
            <a:avLst/>
          </a:prstGeom>
        </p:spPr>
        <p:txBody>
          <a:bodyPr anchor="b"/>
          <a:lstStyle/>
          <a:p>
            <a:r>
              <a:rPr lang="en-US"/>
              <a:t>Click to edit Master title style</a:t>
            </a:r>
          </a:p>
        </p:txBody>
      </p:sp>
      <p:sp>
        <p:nvSpPr>
          <p:cNvPr id="17" name="Text Placeholder 16">
            <a:extLst>
              <a:ext uri="{FF2B5EF4-FFF2-40B4-BE49-F238E27FC236}">
                <a16:creationId xmlns:a16="http://schemas.microsoft.com/office/drawing/2014/main" id="{B4873001-2427-16D9-F9E1-A98DE6DCA6FE}"/>
              </a:ext>
            </a:extLst>
          </p:cNvPr>
          <p:cNvSpPr>
            <a:spLocks noGrp="1"/>
          </p:cNvSpPr>
          <p:nvPr>
            <p:ph type="body" sz="quarter" idx="10" hasCustomPrompt="1"/>
          </p:nvPr>
        </p:nvSpPr>
        <p:spPr>
          <a:xfrm>
            <a:off x="4876800" y="2212975"/>
            <a:ext cx="3910013" cy="596900"/>
          </a:xfrm>
        </p:spPr>
        <p:txBody>
          <a:bodyPr/>
          <a:lstStyle>
            <a:lvl1pPr marL="0" indent="0">
              <a:buNone/>
              <a:defRPr/>
            </a:lvl1pPr>
          </a:lstStyle>
          <a:p>
            <a:pPr lvl="0"/>
            <a:r>
              <a:rPr lang="en-US"/>
              <a:t>Subtitle</a:t>
            </a:r>
          </a:p>
        </p:txBody>
      </p:sp>
      <p:sp>
        <p:nvSpPr>
          <p:cNvPr id="18" name="Text Placeholder 16">
            <a:extLst>
              <a:ext uri="{FF2B5EF4-FFF2-40B4-BE49-F238E27FC236}">
                <a16:creationId xmlns:a16="http://schemas.microsoft.com/office/drawing/2014/main" id="{82B5369F-4DEC-73A7-5670-A2A01B831947}"/>
              </a:ext>
            </a:extLst>
          </p:cNvPr>
          <p:cNvSpPr>
            <a:spLocks noGrp="1"/>
          </p:cNvSpPr>
          <p:nvPr>
            <p:ph type="body" sz="quarter" idx="11" hasCustomPrompt="1"/>
          </p:nvPr>
        </p:nvSpPr>
        <p:spPr>
          <a:xfrm>
            <a:off x="4876800" y="4424911"/>
            <a:ext cx="3910013" cy="596900"/>
          </a:xfrm>
        </p:spPr>
        <p:txBody>
          <a:bodyPr/>
          <a:lstStyle>
            <a:lvl1pPr marL="0" indent="0">
              <a:buNone/>
              <a:defRPr/>
            </a:lvl1pPr>
          </a:lstStyle>
          <a:p>
            <a:pPr lvl="0"/>
            <a:r>
              <a:rPr lang="en-US"/>
              <a:t>Date</a:t>
            </a:r>
          </a:p>
        </p:txBody>
      </p:sp>
      <p:pic>
        <p:nvPicPr>
          <p:cNvPr id="19" name="Picture 18">
            <a:extLst>
              <a:ext uri="{FF2B5EF4-FFF2-40B4-BE49-F238E27FC236}">
                <a16:creationId xmlns:a16="http://schemas.microsoft.com/office/drawing/2014/main" id="{22790B52-CA38-644F-DB8E-B17025B5DDC0}"/>
              </a:ext>
            </a:extLst>
          </p:cNvPr>
          <p:cNvPicPr>
            <a:picLocks noChangeAspect="1"/>
          </p:cNvPicPr>
          <p:nvPr userDrawn="1"/>
        </p:nvPicPr>
        <p:blipFill>
          <a:blip r:embed="rId3"/>
          <a:srcRect l="15874" r="15874"/>
          <a:stretch/>
        </p:blipFill>
        <p:spPr>
          <a:xfrm>
            <a:off x="0" y="0"/>
            <a:ext cx="4068417" cy="6858000"/>
          </a:xfrm>
          <a:prstGeom prst="rect">
            <a:avLst/>
          </a:prstGeom>
        </p:spPr>
      </p:pic>
    </p:spTree>
    <p:extLst>
      <p:ext uri="{BB962C8B-B14F-4D97-AF65-F5344CB8AC3E}">
        <p14:creationId xmlns:p14="http://schemas.microsoft.com/office/powerpoint/2010/main" val="201440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footer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371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8484-62BD-F144-B375-814E770851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15B752-E81C-7348-A30C-3B7C3D44822E}"/>
              </a:ext>
            </a:extLst>
          </p:cNvPr>
          <p:cNvSpPr>
            <a:spLocks noGrp="1"/>
          </p:cNvSpPr>
          <p:nvPr>
            <p:ph idx="1"/>
          </p:nvPr>
        </p:nvSpPr>
        <p:spPr>
          <a:xfrm>
            <a:off x="838200" y="1825625"/>
            <a:ext cx="10515600" cy="39589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E133B-ED22-D340-ABD1-C0BF17E4429D}"/>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5" name="Footer Placeholder 4">
            <a:extLst>
              <a:ext uri="{FF2B5EF4-FFF2-40B4-BE49-F238E27FC236}">
                <a16:creationId xmlns:a16="http://schemas.microsoft.com/office/drawing/2014/main" id="{47AB8CC4-FAEF-3140-9B3B-36B83DE2FE82}"/>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28BB46-E4DA-A747-A10F-D0AFB107112D}"/>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72465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4" name="Google Shape;24;p9"/>
          <p:cNvSpPr/>
          <p:nvPr/>
        </p:nvSpPr>
        <p:spPr>
          <a:xfrm>
            <a:off x="4727458" y="1923433"/>
            <a:ext cx="6051086" cy="147144"/>
          </a:xfrm>
          <a:prstGeom prst="rect">
            <a:avLst/>
          </a:prstGeom>
          <a:solidFill>
            <a:srgbClr val="A6D9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9"/>
          <p:cNvSpPr/>
          <p:nvPr/>
        </p:nvSpPr>
        <p:spPr>
          <a:xfrm>
            <a:off x="3609474" y="5076317"/>
            <a:ext cx="8582526" cy="1793420"/>
          </a:xfrm>
          <a:prstGeom prst="rect">
            <a:avLst/>
          </a:prstGeom>
          <a:solidFill>
            <a:srgbClr val="C10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9" descr="A black and white logo&#10;&#10;Description automatically generated with low confidence"/>
          <p:cNvPicPr preferRelativeResize="0"/>
          <p:nvPr/>
        </p:nvPicPr>
        <p:blipFill rotWithShape="1">
          <a:blip r:embed="rId2">
            <a:alphaModFix/>
          </a:blip>
          <a:srcRect/>
          <a:stretch/>
        </p:blipFill>
        <p:spPr>
          <a:xfrm>
            <a:off x="4454742" y="5205840"/>
            <a:ext cx="5109029" cy="1572009"/>
          </a:xfrm>
          <a:prstGeom prst="rect">
            <a:avLst/>
          </a:prstGeom>
          <a:noFill/>
          <a:ln>
            <a:noFill/>
          </a:ln>
        </p:spPr>
      </p:pic>
      <p:sp>
        <p:nvSpPr>
          <p:cNvPr id="27" name="Google Shape;27;p9"/>
          <p:cNvSpPr/>
          <p:nvPr/>
        </p:nvSpPr>
        <p:spPr>
          <a:xfrm>
            <a:off x="0" y="0"/>
            <a:ext cx="4068417" cy="6869737"/>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9"/>
          <p:cNvSpPr txBox="1">
            <a:spLocks noGrp="1"/>
          </p:cNvSpPr>
          <p:nvPr>
            <p:ph type="title"/>
          </p:nvPr>
        </p:nvSpPr>
        <p:spPr>
          <a:xfrm>
            <a:off x="4727458" y="513662"/>
            <a:ext cx="746454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4876800" y="2212975"/>
            <a:ext cx="3910013" cy="596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9"/>
          <p:cNvSpPr txBox="1">
            <a:spLocks noGrp="1"/>
          </p:cNvSpPr>
          <p:nvPr>
            <p:ph type="body" idx="2"/>
          </p:nvPr>
        </p:nvSpPr>
        <p:spPr>
          <a:xfrm>
            <a:off x="4876800" y="4424911"/>
            <a:ext cx="3910013" cy="596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9"/>
          <p:cNvPicPr preferRelativeResize="0"/>
          <p:nvPr/>
        </p:nvPicPr>
        <p:blipFill rotWithShape="1">
          <a:blip r:embed="rId3">
            <a:alphaModFix/>
          </a:blip>
          <a:srcRect l="15874" r="15873"/>
          <a:stretch/>
        </p:blipFill>
        <p:spPr>
          <a:xfrm>
            <a:off x="0" y="0"/>
            <a:ext cx="4068417" cy="6858000"/>
          </a:xfrm>
          <a:prstGeom prst="rect">
            <a:avLst/>
          </a:prstGeom>
          <a:noFill/>
          <a:ln>
            <a:noFill/>
          </a:ln>
        </p:spPr>
      </p:pic>
    </p:spTree>
    <p:extLst>
      <p:ext uri="{BB962C8B-B14F-4D97-AF65-F5344CB8AC3E}">
        <p14:creationId xmlns:p14="http://schemas.microsoft.com/office/powerpoint/2010/main" val="1896240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978D-3FFD-934F-90E8-422D6754E747}"/>
              </a:ext>
            </a:extLst>
          </p:cNvPr>
          <p:cNvSpPr>
            <a:spLocks noGrp="1"/>
          </p:cNvSpPr>
          <p:nvPr>
            <p:ph type="title"/>
          </p:nvPr>
        </p:nvSpPr>
        <p:spPr>
          <a:xfrm>
            <a:off x="831850" y="423201"/>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ACE8EC-1665-A94C-9CC3-E6763181D2F2}"/>
              </a:ext>
            </a:extLst>
          </p:cNvPr>
          <p:cNvSpPr>
            <a:spLocks noGrp="1"/>
          </p:cNvSpPr>
          <p:nvPr>
            <p:ph type="body" idx="1"/>
          </p:nvPr>
        </p:nvSpPr>
        <p:spPr>
          <a:xfrm>
            <a:off x="831850" y="3302926"/>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4A7EDA-CA31-2B4D-983A-A684E2256249}"/>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5" name="Footer Placeholder 4">
            <a:extLst>
              <a:ext uri="{FF2B5EF4-FFF2-40B4-BE49-F238E27FC236}">
                <a16:creationId xmlns:a16="http://schemas.microsoft.com/office/drawing/2014/main" id="{3264A6EF-B433-9C45-B100-7E85C8C18F0C}"/>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38EB82-1E70-7F4A-B398-36997FE12AFC}"/>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2835184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0B80-1196-9440-ACA5-6C4A0E18B1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5E159D-BD52-7D42-B5FE-34CC31F4FADF}"/>
              </a:ext>
            </a:extLst>
          </p:cNvPr>
          <p:cNvSpPr>
            <a:spLocks noGrp="1"/>
          </p:cNvSpPr>
          <p:nvPr>
            <p:ph sz="half" idx="1"/>
          </p:nvPr>
        </p:nvSpPr>
        <p:spPr>
          <a:xfrm>
            <a:off x="838200" y="1825625"/>
            <a:ext cx="5181600" cy="31172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44434C-B960-F941-A511-A5EC3F2993F3}"/>
              </a:ext>
            </a:extLst>
          </p:cNvPr>
          <p:cNvSpPr>
            <a:spLocks noGrp="1"/>
          </p:cNvSpPr>
          <p:nvPr>
            <p:ph sz="half" idx="2"/>
          </p:nvPr>
        </p:nvSpPr>
        <p:spPr>
          <a:xfrm>
            <a:off x="6172200" y="1825625"/>
            <a:ext cx="5181600" cy="31172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AC5EE8-239C-CA4D-B115-86AE6B131196}"/>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6" name="Footer Placeholder 5">
            <a:extLst>
              <a:ext uri="{FF2B5EF4-FFF2-40B4-BE49-F238E27FC236}">
                <a16:creationId xmlns:a16="http://schemas.microsoft.com/office/drawing/2014/main" id="{74D4FD16-F2A4-634C-869B-5D03C7A0928B}"/>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352023-3F00-804A-9C04-BC3C005C7B22}"/>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2412114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8DA8-D023-0547-8348-DE2114E45A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BAC341E-263A-1B4D-A0CF-0887C6E0723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8DB9B-EF4F-0246-A555-4DEF44CF07BC}"/>
              </a:ext>
            </a:extLst>
          </p:cNvPr>
          <p:cNvSpPr>
            <a:spLocks noGrp="1"/>
          </p:cNvSpPr>
          <p:nvPr>
            <p:ph sz="half" idx="2"/>
          </p:nvPr>
        </p:nvSpPr>
        <p:spPr>
          <a:xfrm>
            <a:off x="839788" y="2505075"/>
            <a:ext cx="5157787" cy="24603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FB963-09DD-EA41-ADE0-AF81498E5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BBD85D-C336-1146-9BF7-880A84625BD5}"/>
              </a:ext>
            </a:extLst>
          </p:cNvPr>
          <p:cNvSpPr>
            <a:spLocks noGrp="1"/>
          </p:cNvSpPr>
          <p:nvPr>
            <p:ph sz="quarter" idx="4"/>
          </p:nvPr>
        </p:nvSpPr>
        <p:spPr>
          <a:xfrm>
            <a:off x="6172200" y="2505076"/>
            <a:ext cx="5183188" cy="24603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99D2BC-030E-1A45-9087-A6D69AC49036}"/>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8" name="Footer Placeholder 7">
            <a:extLst>
              <a:ext uri="{FF2B5EF4-FFF2-40B4-BE49-F238E27FC236}">
                <a16:creationId xmlns:a16="http://schemas.microsoft.com/office/drawing/2014/main" id="{B3660285-2083-054C-83A5-CAFA0A267E98}"/>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235F63C-FB7F-0B40-9272-9FE1F48F0AD7}"/>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1941674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F735-26EF-074F-B91D-AABDB57AFE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94CF015-999C-4C42-B6EC-BF53CF9A437F}"/>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4" name="Footer Placeholder 3">
            <a:extLst>
              <a:ext uri="{FF2B5EF4-FFF2-40B4-BE49-F238E27FC236}">
                <a16:creationId xmlns:a16="http://schemas.microsoft.com/office/drawing/2014/main" id="{A3E04D54-9038-744E-9624-E066B4C51521}"/>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D0A5386-3E73-5D46-B735-204B34BC09E9}"/>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1970316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6B0FB7-508C-D140-BE93-AC677CE81F28}"/>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3" name="Footer Placeholder 2">
            <a:extLst>
              <a:ext uri="{FF2B5EF4-FFF2-40B4-BE49-F238E27FC236}">
                <a16:creationId xmlns:a16="http://schemas.microsoft.com/office/drawing/2014/main" id="{92598075-1B7E-ED40-9124-3D93C8DF33C9}"/>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C988F3B-2019-7844-AFE7-A261FFD45EE2}"/>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853728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56A6-0D6F-D244-A832-B8DBA8E0CF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DF7E19-2B0E-074B-92BB-95482AD44299}"/>
              </a:ext>
            </a:extLst>
          </p:cNvPr>
          <p:cNvSpPr>
            <a:spLocks noGrp="1"/>
          </p:cNvSpPr>
          <p:nvPr>
            <p:ph idx="1"/>
          </p:nvPr>
        </p:nvSpPr>
        <p:spPr>
          <a:xfrm>
            <a:off x="5183188" y="987426"/>
            <a:ext cx="6172200" cy="394608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55A79C-BE80-814F-8777-149767537CF5}"/>
              </a:ext>
            </a:extLst>
          </p:cNvPr>
          <p:cNvSpPr>
            <a:spLocks noGrp="1"/>
          </p:cNvSpPr>
          <p:nvPr>
            <p:ph type="body" sz="half" idx="2"/>
          </p:nvPr>
        </p:nvSpPr>
        <p:spPr>
          <a:xfrm>
            <a:off x="839788" y="2057400"/>
            <a:ext cx="3932237" cy="287610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195FD-C2F7-8346-94FD-2F80C5BC35CB}"/>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6" name="Footer Placeholder 5">
            <a:extLst>
              <a:ext uri="{FF2B5EF4-FFF2-40B4-BE49-F238E27FC236}">
                <a16:creationId xmlns:a16="http://schemas.microsoft.com/office/drawing/2014/main" id="{3F931359-6524-EA4B-B972-B14A83D27112}"/>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728FD9-66F7-5F43-867F-603FCE5C355E}"/>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2241683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11FC-DE3D-E44F-A5DB-3223BA6732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584A50-8588-084A-980B-9140117A0DB9}"/>
              </a:ext>
            </a:extLst>
          </p:cNvPr>
          <p:cNvSpPr>
            <a:spLocks noGrp="1"/>
          </p:cNvSpPr>
          <p:nvPr>
            <p:ph type="pic" idx="1"/>
          </p:nvPr>
        </p:nvSpPr>
        <p:spPr>
          <a:xfrm>
            <a:off x="5183188" y="987425"/>
            <a:ext cx="6172200" cy="395671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FB169F-C114-1C4B-9D22-5FADF237A734}"/>
              </a:ext>
            </a:extLst>
          </p:cNvPr>
          <p:cNvSpPr>
            <a:spLocks noGrp="1"/>
          </p:cNvSpPr>
          <p:nvPr>
            <p:ph type="body" sz="half" idx="2"/>
          </p:nvPr>
        </p:nvSpPr>
        <p:spPr>
          <a:xfrm>
            <a:off x="839788" y="2057400"/>
            <a:ext cx="3932237" cy="288674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6F7BF-AC94-C646-839D-D55AC43C12E0}"/>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6" name="Footer Placeholder 5">
            <a:extLst>
              <a:ext uri="{FF2B5EF4-FFF2-40B4-BE49-F238E27FC236}">
                <a16:creationId xmlns:a16="http://schemas.microsoft.com/office/drawing/2014/main" id="{891965FE-DB66-4F45-94D0-1317367EDCF0}"/>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DD02D3-4ECE-0949-B862-CB3CAC65C2D7}"/>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3625073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E393-C759-5449-AB0E-E370D6497B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F2850B-BF53-AC40-AA27-057442BF2478}"/>
              </a:ext>
            </a:extLst>
          </p:cNvPr>
          <p:cNvSpPr>
            <a:spLocks noGrp="1"/>
          </p:cNvSpPr>
          <p:nvPr>
            <p:ph type="body" orient="vert" idx="1"/>
          </p:nvPr>
        </p:nvSpPr>
        <p:spPr>
          <a:xfrm>
            <a:off x="838200" y="1825625"/>
            <a:ext cx="10515600" cy="39589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EDAC1-1A06-6D4C-AF19-58A8A5559CE1}"/>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5" name="Footer Placeholder 4">
            <a:extLst>
              <a:ext uri="{FF2B5EF4-FFF2-40B4-BE49-F238E27FC236}">
                <a16:creationId xmlns:a16="http://schemas.microsoft.com/office/drawing/2014/main" id="{376A182B-A553-B642-8784-B5823E38F88A}"/>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0BF898-D260-3744-B820-37BE07FCF9F1}"/>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2061701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64A32-67DA-6F44-8CED-2FE90822BB6D}"/>
              </a:ext>
            </a:extLst>
          </p:cNvPr>
          <p:cNvSpPr>
            <a:spLocks noGrp="1"/>
          </p:cNvSpPr>
          <p:nvPr>
            <p:ph type="title" orient="vert"/>
          </p:nvPr>
        </p:nvSpPr>
        <p:spPr>
          <a:xfrm>
            <a:off x="8724900" y="365125"/>
            <a:ext cx="2628900" cy="4568382"/>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DC0BF-A122-6243-9797-5ADA89218FE2}"/>
              </a:ext>
            </a:extLst>
          </p:cNvPr>
          <p:cNvSpPr>
            <a:spLocks noGrp="1"/>
          </p:cNvSpPr>
          <p:nvPr>
            <p:ph type="body" orient="vert" idx="1"/>
          </p:nvPr>
        </p:nvSpPr>
        <p:spPr>
          <a:xfrm>
            <a:off x="838200" y="365125"/>
            <a:ext cx="7734300" cy="456838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20BD6-CCE2-7348-A71A-7B6FBF6C5A96}"/>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5" name="Footer Placeholder 4">
            <a:extLst>
              <a:ext uri="{FF2B5EF4-FFF2-40B4-BE49-F238E27FC236}">
                <a16:creationId xmlns:a16="http://schemas.microsoft.com/office/drawing/2014/main" id="{B50C6B48-61B1-F742-847F-269DABBF60E7}"/>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267FC6-7428-804D-822D-7ABFE86E47B6}"/>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177274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2576236-AE6A-443B-9735-7044338ED8C6}"/>
              </a:ext>
            </a:extLst>
          </p:cNvPr>
          <p:cNvSpPr>
            <a:spLocks noGrp="1"/>
          </p:cNvSpPr>
          <p:nvPr>
            <p:ph type="title"/>
          </p:nvPr>
        </p:nvSpPr>
        <p:spPr>
          <a:xfrm>
            <a:off x="609600" y="685800"/>
            <a:ext cx="10972800" cy="1005087"/>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6C3C3E1-0E76-4B73-9008-26708CBE496B}"/>
              </a:ext>
            </a:extLst>
          </p:cNvPr>
          <p:cNvSpPr>
            <a:spLocks noGrp="1"/>
          </p:cNvSpPr>
          <p:nvPr>
            <p:ph type="body" sz="quarter" idx="10"/>
          </p:nvPr>
        </p:nvSpPr>
        <p:spPr>
          <a:xfrm>
            <a:off x="609600" y="1825626"/>
            <a:ext cx="10972800" cy="40417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77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mall footer - blank">
  <p:cSld name="Small footer - 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227202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mall footer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21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mall footer -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3F1C3-FFB7-8D83-67A5-4CE1C4845793}"/>
              </a:ext>
            </a:extLst>
          </p:cNvPr>
          <p:cNvSpPr/>
          <p:nvPr userDrawn="1"/>
        </p:nvSpPr>
        <p:spPr>
          <a:xfrm>
            <a:off x="-1" y="0"/>
            <a:ext cx="12192001" cy="3429000"/>
          </a:xfrm>
          <a:prstGeom prst="rect">
            <a:avLst/>
          </a:prstGeom>
          <a:solidFill>
            <a:srgbClr val="A4D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D6AED8-64B5-6D13-718E-09B64EE99EF1}"/>
              </a:ext>
            </a:extLst>
          </p:cNvPr>
          <p:cNvSpPr>
            <a:spLocks noGrp="1"/>
          </p:cNvSpPr>
          <p:nvPr>
            <p:ph type="title"/>
          </p:nvPr>
        </p:nvSpPr>
        <p:spPr>
          <a:xfrm>
            <a:off x="1729409" y="2766218"/>
            <a:ext cx="8733182" cy="1325563"/>
          </a:xfrm>
          <a:prstGeom prst="rect">
            <a:avLst/>
          </a:prstGeom>
          <a:solidFill>
            <a:srgbClr val="C12032"/>
          </a:solidFill>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02250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Small footer - with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CD12-3EDE-4DA2-34A4-CA321C944149}"/>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7539C04-0AD5-25EA-F464-B90558B23DE1}"/>
              </a:ext>
            </a:extLst>
          </p:cNvPr>
          <p:cNvSpPr>
            <a:spLocks noGrp="1"/>
          </p:cNvSpPr>
          <p:nvPr>
            <p:ph idx="1"/>
          </p:nvPr>
        </p:nvSpPr>
        <p:spPr>
          <a:xfrm>
            <a:off x="838200" y="1825625"/>
            <a:ext cx="10515600" cy="3958949"/>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DE1BA-3105-9A70-1671-F1142E185748}"/>
              </a:ext>
            </a:extLst>
          </p:cNvPr>
          <p:cNvSpPr>
            <a:spLocks noGrp="1"/>
          </p:cNvSpPr>
          <p:nvPr>
            <p:ph type="dt" sz="half" idx="10"/>
          </p:nvPr>
        </p:nvSpPr>
        <p:spPr>
          <a:xfrm>
            <a:off x="838200" y="5919511"/>
            <a:ext cx="2743200" cy="365125"/>
          </a:xfrm>
          <a:prstGeom prst="rect">
            <a:avLst/>
          </a:prstGeom>
        </p:spPr>
        <p:txBody>
          <a:bodyPr/>
          <a:lstStyle/>
          <a:p>
            <a:fld id="{5878D75C-61A4-A843-9D33-C281A7B88B40}" type="datetimeFigureOut">
              <a:rPr lang="en-US" smtClean="0"/>
              <a:t>3/23/2026</a:t>
            </a:fld>
            <a:endParaRPr lang="en-US"/>
          </a:p>
        </p:txBody>
      </p:sp>
      <p:sp>
        <p:nvSpPr>
          <p:cNvPr id="5" name="Footer Placeholder 4">
            <a:extLst>
              <a:ext uri="{FF2B5EF4-FFF2-40B4-BE49-F238E27FC236}">
                <a16:creationId xmlns:a16="http://schemas.microsoft.com/office/drawing/2014/main" id="{62EF1924-BF94-8C28-9F0A-A52C64A7618C}"/>
              </a:ext>
            </a:extLst>
          </p:cNvPr>
          <p:cNvSpPr>
            <a:spLocks noGrp="1"/>
          </p:cNvSpPr>
          <p:nvPr>
            <p:ph type="ftr" sz="quarter" idx="11"/>
          </p:nvPr>
        </p:nvSpPr>
        <p:spPr>
          <a:xfrm>
            <a:off x="3846443"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A8AEC2-175D-35F3-B615-0B50FE4C7523}"/>
              </a:ext>
            </a:extLst>
          </p:cNvPr>
          <p:cNvSpPr>
            <a:spLocks noGrp="1"/>
          </p:cNvSpPr>
          <p:nvPr>
            <p:ph type="sldNum" sz="quarter" idx="12"/>
          </p:nvPr>
        </p:nvSpPr>
        <p:spPr>
          <a:xfrm>
            <a:off x="8610600" y="5919511"/>
            <a:ext cx="2743200" cy="365125"/>
          </a:xfrm>
          <a:prstGeom prst="rect">
            <a:avLst/>
          </a:prstGeom>
        </p:spPr>
        <p:txBody>
          <a:bodyPr/>
          <a:lstStyle/>
          <a:p>
            <a:fld id="{506E0719-9D3B-4149-BCA4-1AC3ED930BC6}" type="slidenum">
              <a:rPr lang="en-US" smtClean="0"/>
              <a:t>‹#›</a:t>
            </a:fld>
            <a:endParaRPr lang="en-US"/>
          </a:p>
        </p:txBody>
      </p:sp>
    </p:spTree>
    <p:extLst>
      <p:ext uri="{BB962C8B-B14F-4D97-AF65-F5344CB8AC3E}">
        <p14:creationId xmlns:p14="http://schemas.microsoft.com/office/powerpoint/2010/main" val="273735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10515600" cy="39589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121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831850" y="423201"/>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55E"/>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2"/>
          <p:cNvSpPr txBox="1">
            <a:spLocks noGrp="1"/>
          </p:cNvSpPr>
          <p:nvPr>
            <p:ph type="body" idx="1"/>
          </p:nvPr>
        </p:nvSpPr>
        <p:spPr>
          <a:xfrm>
            <a:off x="831850" y="3302926"/>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12"/>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616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body" idx="1"/>
          </p:nvPr>
        </p:nvSpPr>
        <p:spPr>
          <a:xfrm>
            <a:off x="838200" y="1825625"/>
            <a:ext cx="5181600" cy="31172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3"/>
          <p:cNvSpPr txBox="1">
            <a:spLocks noGrp="1"/>
          </p:cNvSpPr>
          <p:nvPr>
            <p:ph type="body" idx="2"/>
          </p:nvPr>
        </p:nvSpPr>
        <p:spPr>
          <a:xfrm>
            <a:off x="6172200" y="1825625"/>
            <a:ext cx="5181600" cy="31172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3"/>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0594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rgbClr val="1C355E"/>
              </a:buClr>
              <a:buSzPts val="2000"/>
              <a:buNone/>
              <a:defRPr sz="2000" b="1"/>
            </a:lvl2pPr>
            <a:lvl3pPr marL="1371600" lvl="2" indent="-228600" algn="l">
              <a:lnSpc>
                <a:spcPct val="90000"/>
              </a:lnSpc>
              <a:spcBef>
                <a:spcPts val="500"/>
              </a:spcBef>
              <a:spcAft>
                <a:spcPts val="0"/>
              </a:spcAft>
              <a:buClr>
                <a:srgbClr val="1C355E"/>
              </a:buClr>
              <a:buSzPts val="1800"/>
              <a:buNone/>
              <a:defRPr sz="1800" b="1"/>
            </a:lvl3pPr>
            <a:lvl4pPr marL="1828800" lvl="3" indent="-228600" algn="l">
              <a:lnSpc>
                <a:spcPct val="90000"/>
              </a:lnSpc>
              <a:spcBef>
                <a:spcPts val="500"/>
              </a:spcBef>
              <a:spcAft>
                <a:spcPts val="0"/>
              </a:spcAft>
              <a:buClr>
                <a:srgbClr val="1C355E"/>
              </a:buClr>
              <a:buSzPts val="1600"/>
              <a:buNone/>
              <a:defRPr sz="1600" b="1"/>
            </a:lvl4pPr>
            <a:lvl5pPr marL="2286000" lvl="4" indent="-228600" algn="l">
              <a:lnSpc>
                <a:spcPct val="90000"/>
              </a:lnSpc>
              <a:spcBef>
                <a:spcPts val="500"/>
              </a:spcBef>
              <a:spcAft>
                <a:spcPts val="0"/>
              </a:spcAft>
              <a:buClr>
                <a:srgbClr val="1C355E"/>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4"/>
          <p:cNvSpPr txBox="1">
            <a:spLocks noGrp="1"/>
          </p:cNvSpPr>
          <p:nvPr>
            <p:ph type="body" idx="2"/>
          </p:nvPr>
        </p:nvSpPr>
        <p:spPr>
          <a:xfrm>
            <a:off x="839788" y="2505075"/>
            <a:ext cx="5157787" cy="246033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rgbClr val="1C355E"/>
              </a:buClr>
              <a:buSzPts val="2000"/>
              <a:buNone/>
              <a:defRPr sz="2000" b="1"/>
            </a:lvl2pPr>
            <a:lvl3pPr marL="1371600" lvl="2" indent="-228600" algn="l">
              <a:lnSpc>
                <a:spcPct val="90000"/>
              </a:lnSpc>
              <a:spcBef>
                <a:spcPts val="500"/>
              </a:spcBef>
              <a:spcAft>
                <a:spcPts val="0"/>
              </a:spcAft>
              <a:buClr>
                <a:srgbClr val="1C355E"/>
              </a:buClr>
              <a:buSzPts val="1800"/>
              <a:buNone/>
              <a:defRPr sz="1800" b="1"/>
            </a:lvl3pPr>
            <a:lvl4pPr marL="1828800" lvl="3" indent="-228600" algn="l">
              <a:lnSpc>
                <a:spcPct val="90000"/>
              </a:lnSpc>
              <a:spcBef>
                <a:spcPts val="500"/>
              </a:spcBef>
              <a:spcAft>
                <a:spcPts val="0"/>
              </a:spcAft>
              <a:buClr>
                <a:srgbClr val="1C355E"/>
              </a:buClr>
              <a:buSzPts val="1600"/>
              <a:buNone/>
              <a:defRPr sz="1600" b="1"/>
            </a:lvl4pPr>
            <a:lvl5pPr marL="2286000" lvl="4" indent="-228600" algn="l">
              <a:lnSpc>
                <a:spcPct val="90000"/>
              </a:lnSpc>
              <a:spcBef>
                <a:spcPts val="500"/>
              </a:spcBef>
              <a:spcAft>
                <a:spcPts val="0"/>
              </a:spcAft>
              <a:buClr>
                <a:srgbClr val="1C355E"/>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4"/>
          <p:cNvSpPr txBox="1">
            <a:spLocks noGrp="1"/>
          </p:cNvSpPr>
          <p:nvPr>
            <p:ph type="body" idx="4"/>
          </p:nvPr>
        </p:nvSpPr>
        <p:spPr>
          <a:xfrm>
            <a:off x="6172200" y="2505076"/>
            <a:ext cx="5183188" cy="246033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4"/>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8865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9368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6"/>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6"/>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6"/>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989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4.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355E"/>
              </a:buClr>
              <a:buSzPts val="4400"/>
              <a:buFont typeface="Arial"/>
              <a:buNone/>
              <a:defRPr sz="4400" b="0" i="0" u="none" strike="noStrike" cap="none">
                <a:solidFill>
                  <a:srgbClr val="1C355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39589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C10230"/>
              </a:buClr>
              <a:buSzPts val="2800"/>
              <a:buFont typeface="Arial"/>
              <a:buChar char="•"/>
              <a:defRPr sz="2800" b="0" i="0" u="none" strike="noStrike" cap="none">
                <a:solidFill>
                  <a:srgbClr val="1C355E"/>
                </a:solidFill>
                <a:latin typeface="Arial"/>
                <a:ea typeface="Arial"/>
                <a:cs typeface="Arial"/>
                <a:sym typeface="Arial"/>
              </a:defRPr>
            </a:lvl1pPr>
            <a:lvl2pPr marL="914400" marR="0" lvl="1" indent="-381000" algn="l" rtl="0">
              <a:lnSpc>
                <a:spcPct val="90000"/>
              </a:lnSpc>
              <a:spcBef>
                <a:spcPts val="500"/>
              </a:spcBef>
              <a:spcAft>
                <a:spcPts val="0"/>
              </a:spcAft>
              <a:buClr>
                <a:srgbClr val="1C355E"/>
              </a:buClr>
              <a:buSzPts val="2400"/>
              <a:buFont typeface="Noto Sans Symbols"/>
              <a:buChar char="▪"/>
              <a:defRPr sz="2400" b="0" i="0" u="none" strike="noStrike" cap="none">
                <a:solidFill>
                  <a:srgbClr val="1C355E"/>
                </a:solidFill>
                <a:latin typeface="Arial"/>
                <a:ea typeface="Arial"/>
                <a:cs typeface="Arial"/>
                <a:sym typeface="Arial"/>
              </a:defRPr>
            </a:lvl2pPr>
            <a:lvl3pPr marL="1371600" marR="0" lvl="2" indent="-355600" algn="l" rtl="0">
              <a:lnSpc>
                <a:spcPct val="90000"/>
              </a:lnSpc>
              <a:spcBef>
                <a:spcPts val="500"/>
              </a:spcBef>
              <a:spcAft>
                <a:spcPts val="0"/>
              </a:spcAft>
              <a:buClr>
                <a:srgbClr val="1C355E"/>
              </a:buClr>
              <a:buSzPts val="2000"/>
              <a:buFont typeface="Courier New"/>
              <a:buChar char="o"/>
              <a:defRPr sz="2000" b="0" i="0" u="none" strike="noStrike" cap="none">
                <a:solidFill>
                  <a:srgbClr val="1C355E"/>
                </a:solidFill>
                <a:latin typeface="Arial"/>
                <a:ea typeface="Arial"/>
                <a:cs typeface="Arial"/>
                <a:sym typeface="Arial"/>
              </a:defRPr>
            </a:lvl3pPr>
            <a:lvl4pPr marL="1828800" marR="0" lvl="3" indent="-342900" algn="l" rtl="0">
              <a:lnSpc>
                <a:spcPct val="90000"/>
              </a:lnSpc>
              <a:spcBef>
                <a:spcPts val="500"/>
              </a:spcBef>
              <a:spcAft>
                <a:spcPts val="0"/>
              </a:spcAft>
              <a:buClr>
                <a:srgbClr val="1C355E"/>
              </a:buClr>
              <a:buSzPts val="1800"/>
              <a:buFont typeface="Arial"/>
              <a:buChar char="•"/>
              <a:defRPr sz="1800" b="0" i="0" u="none" strike="noStrike" cap="none">
                <a:solidFill>
                  <a:srgbClr val="1C355E"/>
                </a:solidFill>
                <a:latin typeface="Arial"/>
                <a:ea typeface="Arial"/>
                <a:cs typeface="Arial"/>
                <a:sym typeface="Arial"/>
              </a:defRPr>
            </a:lvl4pPr>
            <a:lvl5pPr marL="2286000" marR="0" lvl="4" indent="-342900" algn="l" rtl="0">
              <a:lnSpc>
                <a:spcPct val="90000"/>
              </a:lnSpc>
              <a:spcBef>
                <a:spcPts val="500"/>
              </a:spcBef>
              <a:spcAft>
                <a:spcPts val="0"/>
              </a:spcAft>
              <a:buClr>
                <a:srgbClr val="1C355E"/>
              </a:buClr>
              <a:buSzPts val="1800"/>
              <a:buFont typeface="Arial"/>
              <a:buChar char="•"/>
              <a:defRPr sz="1800" b="0" i="0" u="none" strike="noStrike" cap="none">
                <a:solidFill>
                  <a:srgbClr val="1C355E"/>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4"/>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4"/>
          <p:cNvSpPr/>
          <p:nvPr/>
        </p:nvSpPr>
        <p:spPr>
          <a:xfrm>
            <a:off x="10891849" y="6006140"/>
            <a:ext cx="1300151" cy="851859"/>
          </a:xfrm>
          <a:prstGeom prst="rect">
            <a:avLst/>
          </a:prstGeom>
          <a:solidFill>
            <a:srgbClr val="FFFFFF"/>
          </a:solidFill>
          <a:ln>
            <a:noFill/>
          </a:ln>
        </p:spPr>
        <p:txBody>
          <a:bodyPr/>
          <a:lstStyle/>
          <a:p>
            <a:endParaRPr lang="en-US"/>
          </a:p>
        </p:txBody>
      </p:sp>
      <p:pic>
        <p:nvPicPr>
          <p:cNvPr id="16" name="Google Shape;16;p4" descr="A red letters on a black background&#10;&#10;AI-generated content may be incorrect."/>
          <p:cNvPicPr preferRelativeResize="0"/>
          <p:nvPr/>
        </p:nvPicPr>
        <p:blipFill rotWithShape="1">
          <a:blip r:embed="rId18">
            <a:alphaModFix/>
          </a:blip>
          <a:srcRect/>
          <a:stretch/>
        </p:blipFill>
        <p:spPr>
          <a:xfrm>
            <a:off x="10254770" y="6237010"/>
            <a:ext cx="1347329" cy="365126"/>
          </a:xfrm>
          <a:prstGeom prst="rect">
            <a:avLst/>
          </a:prstGeom>
          <a:noFill/>
          <a:ln>
            <a:noFill/>
          </a:ln>
        </p:spPr>
      </p:pic>
    </p:spTree>
    <p:extLst>
      <p:ext uri="{BB962C8B-B14F-4D97-AF65-F5344CB8AC3E}">
        <p14:creationId xmlns:p14="http://schemas.microsoft.com/office/powerpoint/2010/main" val="20192334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95237-B159-683D-913F-7E8A329A67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872D6C-D84F-92C2-4929-07CFA07CB100}"/>
              </a:ext>
            </a:extLst>
          </p:cNvPr>
          <p:cNvSpPr>
            <a:spLocks noGrp="1"/>
          </p:cNvSpPr>
          <p:nvPr>
            <p:ph type="body" idx="1"/>
          </p:nvPr>
        </p:nvSpPr>
        <p:spPr>
          <a:xfrm>
            <a:off x="838200" y="1825625"/>
            <a:ext cx="10515600" cy="39589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9ABD7-2FE1-337D-2DB0-C8789A637BEA}"/>
              </a:ext>
            </a:extLst>
          </p:cNvPr>
          <p:cNvSpPr>
            <a:spLocks noGrp="1"/>
          </p:cNvSpPr>
          <p:nvPr>
            <p:ph type="dt" sz="half" idx="2"/>
          </p:nvPr>
        </p:nvSpPr>
        <p:spPr>
          <a:xfrm>
            <a:off x="838200" y="591951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8D75C-61A4-A843-9D33-C281A7B88B40}" type="datetimeFigureOut">
              <a:rPr lang="en-US" smtClean="0"/>
              <a:t>3/23/2026</a:t>
            </a:fld>
            <a:endParaRPr lang="en-US"/>
          </a:p>
        </p:txBody>
      </p:sp>
      <p:sp>
        <p:nvSpPr>
          <p:cNvPr id="6" name="Slide Number Placeholder 5">
            <a:extLst>
              <a:ext uri="{FF2B5EF4-FFF2-40B4-BE49-F238E27FC236}">
                <a16:creationId xmlns:a16="http://schemas.microsoft.com/office/drawing/2014/main" id="{3A6B3FF6-ACDF-6C2C-FFC2-0F5EF5C6E370}"/>
              </a:ext>
            </a:extLst>
          </p:cNvPr>
          <p:cNvSpPr>
            <a:spLocks noGrp="1"/>
          </p:cNvSpPr>
          <p:nvPr>
            <p:ph type="sldNum" sz="quarter" idx="4"/>
          </p:nvPr>
        </p:nvSpPr>
        <p:spPr>
          <a:xfrm>
            <a:off x="8610600" y="591951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E0719-9D3B-4149-BCA4-1AC3ED930BC6}" type="slidenum">
              <a:rPr lang="en-US" smtClean="0"/>
              <a:t>‹#›</a:t>
            </a:fld>
            <a:endParaRPr lang="en-US"/>
          </a:p>
        </p:txBody>
      </p:sp>
      <p:sp>
        <p:nvSpPr>
          <p:cNvPr id="11" name="Footer Placeholder 10">
            <a:extLst>
              <a:ext uri="{FF2B5EF4-FFF2-40B4-BE49-F238E27FC236}">
                <a16:creationId xmlns:a16="http://schemas.microsoft.com/office/drawing/2014/main" id="{C92914ED-78D9-F25E-0832-A6FB9DA69190}"/>
              </a:ext>
            </a:extLst>
          </p:cNvPr>
          <p:cNvSpPr>
            <a:spLocks noGrp="1"/>
          </p:cNvSpPr>
          <p:nvPr>
            <p:ph type="ftr" sz="quarter" idx="3"/>
          </p:nvPr>
        </p:nvSpPr>
        <p:spPr>
          <a:xfrm>
            <a:off x="4038600" y="591951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2" name="Picture 11">
            <a:extLst>
              <a:ext uri="{FF2B5EF4-FFF2-40B4-BE49-F238E27FC236}">
                <a16:creationId xmlns:a16="http://schemas.microsoft.com/office/drawing/2014/main" id="{D5D6F52C-5B1D-D29E-4256-22D27B129894}"/>
              </a:ext>
            </a:extLst>
          </p:cNvPr>
          <p:cNvPicPr>
            <a:picLocks noChangeAspect="1"/>
          </p:cNvPicPr>
          <p:nvPr userDrawn="1"/>
        </p:nvPicPr>
        <p:blipFill>
          <a:blip r:embed="rId18"/>
          <a:srcRect l="-22463" t="-17868" r="37702" b="44065"/>
          <a:stretch/>
        </p:blipFill>
        <p:spPr>
          <a:xfrm>
            <a:off x="10891849" y="6006140"/>
            <a:ext cx="1300151" cy="851859"/>
          </a:xfrm>
          <a:prstGeom prst="rect">
            <a:avLst/>
          </a:prstGeom>
        </p:spPr>
      </p:pic>
      <p:pic>
        <p:nvPicPr>
          <p:cNvPr id="8" name="Picture 7" descr="A red letters on a black background&#10;&#10;AI-generated content may be incorrect.">
            <a:extLst>
              <a:ext uri="{FF2B5EF4-FFF2-40B4-BE49-F238E27FC236}">
                <a16:creationId xmlns:a16="http://schemas.microsoft.com/office/drawing/2014/main" id="{AA6AF901-5EB8-C7CF-1764-B721A0CD603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54770" y="6237010"/>
            <a:ext cx="1347329" cy="365126"/>
          </a:xfrm>
          <a:prstGeom prst="rect">
            <a:avLst/>
          </a:prstGeom>
        </p:spPr>
      </p:pic>
    </p:spTree>
    <p:extLst>
      <p:ext uri="{BB962C8B-B14F-4D97-AF65-F5344CB8AC3E}">
        <p14:creationId xmlns:p14="http://schemas.microsoft.com/office/powerpoint/2010/main" val="1178459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914400" rtl="0" eaLnBrk="1" latinLnBrk="0" hangingPunct="1">
        <a:lnSpc>
          <a:spcPct val="90000"/>
        </a:lnSpc>
        <a:spcBef>
          <a:spcPct val="0"/>
        </a:spcBef>
        <a:buNone/>
        <a:defRPr sz="4400" kern="1200">
          <a:solidFill>
            <a:srgbClr val="1C355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C10230"/>
        </a:buClr>
        <a:buFont typeface="Arial" panose="020B0604020202020204" pitchFamily="34" charset="0"/>
        <a:buChar char="•"/>
        <a:defRPr sz="2800" kern="1200">
          <a:solidFill>
            <a:srgbClr val="1C355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rgbClr val="1C355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rgbClr val="1C355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55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55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https://pubmed.ncbi.nlm.nih.gov/35174964" TargetMode="Externa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hyperlink" Target="https://linkinghub.elsevier.com/retrieve/pii/S0735-1097(18)33222-4" TargetMode="Externa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hyperlink" Target="https://www.ecfr.gov/current/title-42/chapter-IV/subchapter-G/part-482/subpart-C/section-482.26" TargetMode="Externa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nrc.gov/reading-rm/doc-collections/cfr/part020/"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7D54-7961-41BA-A4E4-1CC914C8A65C}"/>
              </a:ext>
            </a:extLst>
          </p:cNvPr>
          <p:cNvSpPr>
            <a:spLocks noGrp="1"/>
          </p:cNvSpPr>
          <p:nvPr>
            <p:ph type="title"/>
          </p:nvPr>
        </p:nvSpPr>
        <p:spPr>
          <a:xfrm>
            <a:off x="4817398" y="513662"/>
            <a:ext cx="7464542" cy="1325563"/>
          </a:xfrm>
        </p:spPr>
        <p:txBody>
          <a:bodyPr/>
          <a:lstStyle/>
          <a:p>
            <a:r>
              <a:rPr lang="en-US" b="1" dirty="0">
                <a:latin typeface="Avenir Next Demi Bold" panose="020B0503020202020204" pitchFamily="34" charset="0"/>
              </a:rPr>
              <a:t>2026 ALARA+ Toolkit: Government Advocacy</a:t>
            </a:r>
          </a:p>
        </p:txBody>
      </p:sp>
      <p:sp>
        <p:nvSpPr>
          <p:cNvPr id="5" name="TextBox 4">
            <a:extLst>
              <a:ext uri="{FF2B5EF4-FFF2-40B4-BE49-F238E27FC236}">
                <a16:creationId xmlns:a16="http://schemas.microsoft.com/office/drawing/2014/main" id="{90D7119C-27AC-6E6D-A587-341A99D29644}"/>
              </a:ext>
            </a:extLst>
          </p:cNvPr>
          <p:cNvSpPr txBox="1"/>
          <p:nvPr/>
        </p:nvSpPr>
        <p:spPr>
          <a:xfrm>
            <a:off x="5629275" y="3429000"/>
            <a:ext cx="4800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Arnold Seto, MD, FSCAI, Islam Abudayyeh, MD, FSCAI, Allison Dupont, MD, FSCAI, Giorgio Medranda, MD, FSCAI, Faisal Latif, MD, FSCAI</a:t>
            </a:r>
          </a:p>
        </p:txBody>
      </p:sp>
    </p:spTree>
    <p:extLst>
      <p:ext uri="{BB962C8B-B14F-4D97-AF65-F5344CB8AC3E}">
        <p14:creationId xmlns:p14="http://schemas.microsoft.com/office/powerpoint/2010/main" val="2550623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FCF2B-FDA6-C162-F3C9-1C861D873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CB599-DA8B-5137-8756-C246FA1B0F16}"/>
              </a:ext>
            </a:extLst>
          </p:cNvPr>
          <p:cNvSpPr>
            <a:spLocks noGrp="1"/>
          </p:cNvSpPr>
          <p:nvPr>
            <p:ph type="title"/>
          </p:nvPr>
        </p:nvSpPr>
        <p:spPr>
          <a:xfrm>
            <a:off x="609600" y="685801"/>
            <a:ext cx="10972800" cy="723900"/>
          </a:xfrm>
        </p:spPr>
        <p:txBody>
          <a:bodyPr/>
          <a:lstStyle/>
          <a:p>
            <a:r>
              <a:rPr lang="en-US" dirty="0">
                <a:latin typeface="Arial"/>
                <a:cs typeface="Arial"/>
              </a:rPr>
              <a:t>State Regulations:</a:t>
            </a:r>
            <a:endParaRPr lang="en-US" dirty="0"/>
          </a:p>
        </p:txBody>
      </p:sp>
      <p:sp>
        <p:nvSpPr>
          <p:cNvPr id="3" name="Text Placeholder 2">
            <a:extLst>
              <a:ext uri="{FF2B5EF4-FFF2-40B4-BE49-F238E27FC236}">
                <a16:creationId xmlns:a16="http://schemas.microsoft.com/office/drawing/2014/main" id="{44510714-CEC7-22A8-65C1-A30D33114918}"/>
              </a:ext>
            </a:extLst>
          </p:cNvPr>
          <p:cNvSpPr>
            <a:spLocks noGrp="1"/>
          </p:cNvSpPr>
          <p:nvPr>
            <p:ph type="body" sz="quarter" idx="10"/>
          </p:nvPr>
        </p:nvSpPr>
        <p:spPr>
          <a:xfrm>
            <a:off x="429398" y="1418885"/>
            <a:ext cx="11523704" cy="4865555"/>
          </a:xfrm>
        </p:spPr>
        <p:txBody>
          <a:bodyPr vert="horz" lIns="91440" tIns="45720" rIns="91440" bIns="45720" rtlCol="0" anchor="t">
            <a:normAutofit/>
          </a:bodyPr>
          <a:lstStyle/>
          <a:p>
            <a:r>
              <a:rPr lang="en-US" sz="2000" dirty="0">
                <a:latin typeface="Arial"/>
                <a:cs typeface="Arial"/>
              </a:rPr>
              <a:t>These guidelines have not changed over the last few decades, but physician societies are pushing for reforms </a:t>
            </a:r>
            <a:endParaRPr lang="en-US" dirty="0">
              <a:latin typeface="Arial"/>
              <a:cs typeface="Arial"/>
            </a:endParaRPr>
          </a:p>
          <a:p>
            <a:r>
              <a:rPr lang="en-US" sz="2000" dirty="0">
                <a:latin typeface="Arial"/>
                <a:cs typeface="Arial"/>
              </a:rPr>
              <a:t>Aside from the cost of acquisition, institutions cite regulatory barriers as reasons to not adopt emerging technologies such as enhanced radiation protection devices and shift to a lead-free </a:t>
            </a:r>
            <a:r>
              <a:rPr lang="en-US" sz="2000" dirty="0" err="1">
                <a:latin typeface="Arial"/>
                <a:cs typeface="Arial"/>
              </a:rPr>
              <a:t>cath</a:t>
            </a:r>
            <a:r>
              <a:rPr lang="en-US" sz="2000" dirty="0">
                <a:latin typeface="Arial"/>
                <a:cs typeface="Arial"/>
              </a:rPr>
              <a:t> lab</a:t>
            </a:r>
          </a:p>
          <a:p>
            <a:r>
              <a:rPr lang="en-US" sz="2000" dirty="0">
                <a:latin typeface="Arial"/>
                <a:cs typeface="Arial"/>
              </a:rPr>
              <a:t>However, the trend is now towards better protection and injury-free workplace. Focus by most regulatory agencies is on both patient and operator safety</a:t>
            </a:r>
          </a:p>
          <a:p>
            <a:r>
              <a:rPr lang="en-US" sz="2000" dirty="0">
                <a:latin typeface="Arial"/>
                <a:cs typeface="Arial"/>
              </a:rPr>
              <a:t>Some states (e.g., California) or institutions require recurrent training in the form of radiation-specific CMEs every 2 years or classes</a:t>
            </a:r>
            <a:endParaRPr lang="en-US" sz="2000" dirty="0"/>
          </a:p>
          <a:p>
            <a:endParaRPr lang="en-US" sz="2000" dirty="0"/>
          </a:p>
          <a:p>
            <a:r>
              <a:rPr lang="en-US" sz="2000" dirty="0">
                <a:latin typeface="Arial"/>
                <a:cs typeface="Arial"/>
              </a:rPr>
              <a:t>The Veteran's Administration  updates regulations in the same way to remain relevant to current technologies. Most recent regulations: VHA Directive 1105.04 Fluoroscopy Safety (Dec 2024)</a:t>
            </a:r>
          </a:p>
          <a:p>
            <a:endParaRPr lang="en-US" dirty="0"/>
          </a:p>
        </p:txBody>
      </p:sp>
    </p:spTree>
    <p:extLst>
      <p:ext uri="{BB962C8B-B14F-4D97-AF65-F5344CB8AC3E}">
        <p14:creationId xmlns:p14="http://schemas.microsoft.com/office/powerpoint/2010/main" val="72025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1DC5A8-9415-54CD-6A9F-B622AA79B9B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latin typeface="Arial"/>
                <a:cs typeface="Arial"/>
              </a:rPr>
              <a:t>Perspective of the Administration</a:t>
            </a:r>
          </a:p>
        </p:txBody>
      </p:sp>
      <p:sp>
        <p:nvSpPr>
          <p:cNvPr id="3" name="Text Placeholder 2">
            <a:extLst>
              <a:ext uri="{FF2B5EF4-FFF2-40B4-BE49-F238E27FC236}">
                <a16:creationId xmlns:a16="http://schemas.microsoft.com/office/drawing/2014/main" id="{D69C9C21-EA0A-A809-DADA-AB9DF4AF9049}"/>
              </a:ext>
            </a:extLst>
          </p:cNvPr>
          <p:cNvSpPr>
            <a:spLocks noGrp="1"/>
          </p:cNvSpPr>
          <p:nvPr>
            <p:ph sz="half" idx="1"/>
          </p:nvPr>
        </p:nvSpPr>
        <p:spPr>
          <a:xfrm>
            <a:off x="838200" y="1825625"/>
            <a:ext cx="5806440" cy="3612674"/>
          </a:xfrm>
        </p:spPr>
        <p:txBody>
          <a:bodyPr>
            <a:normAutofit fontScale="92500" lnSpcReduction="10000"/>
          </a:bodyPr>
          <a:lstStyle/>
          <a:p>
            <a:r>
              <a:rPr lang="en-US" sz="2000" dirty="0"/>
              <a:t>There is evolving regulatory language to support changes in radiation protection: it is coming</a:t>
            </a:r>
          </a:p>
          <a:p>
            <a:r>
              <a:rPr lang="en-US" sz="2000" dirty="0"/>
              <a:t>Get ahead of regulation</a:t>
            </a:r>
          </a:p>
          <a:p>
            <a:r>
              <a:rPr lang="en-US" sz="2000" dirty="0"/>
              <a:t>Much better to be in the lead and be perceived as proactive, supportive, and pioneering</a:t>
            </a:r>
          </a:p>
          <a:p>
            <a:r>
              <a:rPr lang="en-US" sz="2000" dirty="0"/>
              <a:t>Showing care for physicians and staff - the messaging is part of the conversation </a:t>
            </a:r>
          </a:p>
          <a:p>
            <a:r>
              <a:rPr lang="en-US" sz="2000" dirty="0"/>
              <a:t>Improve staff retention</a:t>
            </a:r>
          </a:p>
          <a:p>
            <a:r>
              <a:rPr lang="en-US" sz="2000" dirty="0"/>
              <a:t>Reduce workplace injury</a:t>
            </a:r>
          </a:p>
          <a:p>
            <a:r>
              <a:rPr lang="en-US" sz="2000" dirty="0"/>
              <a:t>Reduce the risk of employer liability as more attention is paid to the cath lab work environment</a:t>
            </a:r>
          </a:p>
          <a:p>
            <a:endParaRPr lang="en-US" sz="1800" dirty="0"/>
          </a:p>
        </p:txBody>
      </p:sp>
      <p:pic>
        <p:nvPicPr>
          <p:cNvPr id="5" name="Picture 4" descr="A couple of doctors sitting at a table&#10;&#10;AI-generated content may be incorrect.">
            <a:extLst>
              <a:ext uri="{FF2B5EF4-FFF2-40B4-BE49-F238E27FC236}">
                <a16:creationId xmlns:a16="http://schemas.microsoft.com/office/drawing/2014/main" id="{E16B43E2-7A70-9BCB-9FBF-C3EBB67CA7D2}"/>
              </a:ext>
            </a:extLst>
          </p:cNvPr>
          <p:cNvPicPr>
            <a:picLocks noChangeAspect="1"/>
          </p:cNvPicPr>
          <p:nvPr/>
        </p:nvPicPr>
        <p:blipFill>
          <a:blip r:embed="rId2"/>
          <a:srcRect l="5792" r="5422"/>
          <a:stretch>
            <a:fillRect/>
          </a:stretch>
        </p:blipFill>
        <p:spPr>
          <a:xfrm>
            <a:off x="7511252" y="1702765"/>
            <a:ext cx="3207548" cy="3612674"/>
          </a:xfrm>
          <a:prstGeom prst="rect">
            <a:avLst/>
          </a:prstGeom>
          <a:noFill/>
        </p:spPr>
      </p:pic>
    </p:spTree>
    <p:extLst>
      <p:ext uri="{BB962C8B-B14F-4D97-AF65-F5344CB8AC3E}">
        <p14:creationId xmlns:p14="http://schemas.microsoft.com/office/powerpoint/2010/main" val="97267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52EB0-6FCE-6115-554C-0582FCDD7352}"/>
              </a:ext>
            </a:extLst>
          </p:cNvPr>
          <p:cNvSpPr>
            <a:spLocks noGrp="1"/>
          </p:cNvSpPr>
          <p:nvPr>
            <p:ph type="title"/>
          </p:nvPr>
        </p:nvSpPr>
        <p:spPr>
          <a:xfrm>
            <a:off x="838200" y="168204"/>
            <a:ext cx="10515600" cy="1085833"/>
          </a:xfrm>
        </p:spPr>
        <p:txBody>
          <a:bodyPr>
            <a:normAutofit fontScale="90000"/>
          </a:bodyPr>
          <a:lstStyle/>
          <a:p>
            <a:r>
              <a:rPr lang="en-US" dirty="0"/>
              <a:t>Variation in Barrier Regulations Nationwide</a:t>
            </a:r>
          </a:p>
        </p:txBody>
      </p:sp>
      <p:pic>
        <p:nvPicPr>
          <p:cNvPr id="5" name="Content Placeholder 4" descr="A map of the united states&#10;&#10;AI-generated content may be incorrect.">
            <a:extLst>
              <a:ext uri="{FF2B5EF4-FFF2-40B4-BE49-F238E27FC236}">
                <a16:creationId xmlns:a16="http://schemas.microsoft.com/office/drawing/2014/main" id="{AF8A7099-54CA-D097-F011-D2C75A5A27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400" y="1160251"/>
            <a:ext cx="8771466" cy="4933950"/>
          </a:xfrm>
        </p:spPr>
      </p:pic>
      <p:sp>
        <p:nvSpPr>
          <p:cNvPr id="6" name="TextBox 5">
            <a:extLst>
              <a:ext uri="{FF2B5EF4-FFF2-40B4-BE49-F238E27FC236}">
                <a16:creationId xmlns:a16="http://schemas.microsoft.com/office/drawing/2014/main" id="{3D1D4256-DF21-FD0D-FB2A-A4FB82709540}"/>
              </a:ext>
            </a:extLst>
          </p:cNvPr>
          <p:cNvSpPr txBox="1"/>
          <p:nvPr/>
        </p:nvSpPr>
        <p:spPr>
          <a:xfrm>
            <a:off x="2929085" y="6096216"/>
            <a:ext cx="58595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356B"/>
                </a:solidFill>
                <a:effectLst/>
                <a:uLnTx/>
                <a:uFillTx/>
                <a:latin typeface="Arial"/>
                <a:cs typeface="Arial"/>
                <a:sym typeface="Arial"/>
              </a:rPr>
              <a:t>Heterogeneity can make it challenging to adopt next-generation radiation safety devices</a:t>
            </a:r>
          </a:p>
        </p:txBody>
      </p:sp>
      <p:sp>
        <p:nvSpPr>
          <p:cNvPr id="7" name="TextBox 6">
            <a:extLst>
              <a:ext uri="{FF2B5EF4-FFF2-40B4-BE49-F238E27FC236}">
                <a16:creationId xmlns:a16="http://schemas.microsoft.com/office/drawing/2014/main" id="{77200607-5BC4-0EB5-C223-9A3CD9A97486}"/>
              </a:ext>
            </a:extLst>
          </p:cNvPr>
          <p:cNvSpPr txBox="1"/>
          <p:nvPr/>
        </p:nvSpPr>
        <p:spPr>
          <a:xfrm>
            <a:off x="130339" y="6456533"/>
            <a:ext cx="141468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356B"/>
                </a:solidFill>
                <a:effectLst/>
                <a:uLnTx/>
                <a:uFillTx/>
                <a:latin typeface="Arial"/>
                <a:cs typeface="Arial"/>
                <a:sym typeface="Arial"/>
              </a:rPr>
              <a:t>Vora, JSCAI 2025</a:t>
            </a:r>
          </a:p>
        </p:txBody>
      </p:sp>
    </p:spTree>
    <p:extLst>
      <p:ext uri="{BB962C8B-B14F-4D97-AF65-F5344CB8AC3E}">
        <p14:creationId xmlns:p14="http://schemas.microsoft.com/office/powerpoint/2010/main" val="71146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D0CFF-B691-2465-D2A4-7E2125832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71A2F-DFF3-7641-11C2-9605073F0FAA}"/>
              </a:ext>
            </a:extLst>
          </p:cNvPr>
          <p:cNvSpPr>
            <a:spLocks noGrp="1"/>
          </p:cNvSpPr>
          <p:nvPr>
            <p:ph type="title"/>
          </p:nvPr>
        </p:nvSpPr>
        <p:spPr>
          <a:xfrm>
            <a:off x="609600" y="231843"/>
            <a:ext cx="10972800" cy="1005087"/>
          </a:xfrm>
        </p:spPr>
        <p:txBody>
          <a:bodyPr/>
          <a:lstStyle/>
          <a:p>
            <a:r>
              <a:rPr lang="en-US"/>
              <a:t>State Laws Requiring Use of Lead Aprons</a:t>
            </a:r>
          </a:p>
        </p:txBody>
      </p:sp>
      <p:sp>
        <p:nvSpPr>
          <p:cNvPr id="3" name="Text Placeholder 2">
            <a:extLst>
              <a:ext uri="{FF2B5EF4-FFF2-40B4-BE49-F238E27FC236}">
                <a16:creationId xmlns:a16="http://schemas.microsoft.com/office/drawing/2014/main" id="{A332EB58-2203-5E6D-ED39-F4F57FDBE74B}"/>
              </a:ext>
            </a:extLst>
          </p:cNvPr>
          <p:cNvSpPr>
            <a:spLocks noGrp="1"/>
          </p:cNvSpPr>
          <p:nvPr>
            <p:ph type="body" sz="quarter" idx="10"/>
          </p:nvPr>
        </p:nvSpPr>
        <p:spPr>
          <a:xfrm>
            <a:off x="609600" y="1445741"/>
            <a:ext cx="10972800" cy="4806777"/>
          </a:xfrm>
        </p:spPr>
        <p:txBody>
          <a:bodyPr vert="horz" lIns="91440" tIns="45720" rIns="91440" bIns="45720" rtlCol="0" anchor="t">
            <a:normAutofit fontScale="92500" lnSpcReduction="10000"/>
          </a:bodyPr>
          <a:lstStyle/>
          <a:p>
            <a:pPr>
              <a:lnSpc>
                <a:spcPct val="110000"/>
              </a:lnSpc>
            </a:pPr>
            <a:r>
              <a:rPr lang="en-US" sz="2200" b="1" dirty="0">
                <a:latin typeface="Arial"/>
                <a:cs typeface="Arial"/>
              </a:rPr>
              <a:t>State-specific laws regarding leaded apron use in medical radiation areas are not uniform across the US</a:t>
            </a:r>
            <a:r>
              <a:rPr lang="en-US" sz="2200" dirty="0">
                <a:latin typeface="Arial"/>
                <a:cs typeface="Arial"/>
              </a:rPr>
              <a:t>, as radiation safety regulations are primarily governed by individual state radiation control programs rather than federal mandates. </a:t>
            </a:r>
            <a:endParaRPr lang="en-US" sz="2200" dirty="0">
              <a:latin typeface="Arial"/>
            </a:endParaRPr>
          </a:p>
          <a:p>
            <a:pPr>
              <a:lnSpc>
                <a:spcPct val="110000"/>
              </a:lnSpc>
            </a:pPr>
            <a:r>
              <a:rPr lang="en-US" sz="2200" dirty="0">
                <a:latin typeface="Arial"/>
                <a:cs typeface="Arial"/>
              </a:rPr>
              <a:t>However, most states base their regulations on the Conference of Radiation Control Program Directors (CRCPD) Suggested State Regulations (SSR), particularly Part F covering "Medical Diagnostic and Interventional X-ray and Imaging Systems"</a:t>
            </a:r>
            <a:endParaRPr lang="en-US" sz="2200" b="1" dirty="0">
              <a:latin typeface="Arial"/>
              <a:cs typeface="Arial"/>
            </a:endParaRPr>
          </a:p>
          <a:p>
            <a:pPr>
              <a:lnSpc>
                <a:spcPct val="110000"/>
              </a:lnSpc>
            </a:pPr>
            <a:r>
              <a:rPr lang="en-US" sz="2200" b="1" dirty="0">
                <a:latin typeface="Arial"/>
                <a:cs typeface="Arial"/>
              </a:rPr>
              <a:t>Most states require 0.50-mm lead-equivalent coverage</a:t>
            </a:r>
            <a:r>
              <a:rPr lang="en-US" sz="2200" dirty="0">
                <a:latin typeface="Arial"/>
                <a:cs typeface="Arial"/>
              </a:rPr>
              <a:t> for protective aprons, though some states may allow 0.25-mm lead equivalence. The specific requirements vary because:</a:t>
            </a:r>
          </a:p>
          <a:p>
            <a:pPr lvl="1">
              <a:lnSpc>
                <a:spcPct val="110000"/>
              </a:lnSpc>
              <a:buFont typeface="Arial" panose="020B0604020202020204" pitchFamily="34" charset="0"/>
              <a:buChar char="•"/>
            </a:pPr>
            <a:r>
              <a:rPr lang="en-US" sz="2200" dirty="0">
                <a:latin typeface="Arial"/>
                <a:cs typeface="Arial"/>
              </a:rPr>
              <a:t>Some states are required by law to adopt the SSR verbatim, while others use it as guidance when drafting their own regulations.</a:t>
            </a:r>
          </a:p>
          <a:p>
            <a:pPr lvl="1">
              <a:lnSpc>
                <a:spcPct val="110000"/>
              </a:lnSpc>
              <a:buFont typeface="Arial" panose="020B0604020202020204" pitchFamily="34" charset="0"/>
              <a:buChar char="•"/>
            </a:pPr>
            <a:r>
              <a:rPr lang="en-US" sz="2200" dirty="0">
                <a:latin typeface="Arial"/>
                <a:cs typeface="Arial"/>
              </a:rPr>
              <a:t>Each state proceeds through its own regulatory process to implement radiation safety standards.</a:t>
            </a:r>
          </a:p>
          <a:p>
            <a:pPr marL="0" indent="0">
              <a:buNone/>
            </a:pPr>
            <a:endParaRPr lang="en-US" sz="1200" dirty="0">
              <a:solidFill>
                <a:schemeClr val="accent1">
                  <a:lumMod val="49000"/>
                </a:schemeClr>
              </a:solidFill>
              <a:latin typeface="Arial"/>
            </a:endParaRPr>
          </a:p>
          <a:p>
            <a:pPr marL="0" indent="0">
              <a:buNone/>
            </a:pPr>
            <a:r>
              <a:rPr lang="en-US" sz="1200" dirty="0">
                <a:solidFill>
                  <a:schemeClr val="accent1">
                    <a:lumMod val="49000"/>
                  </a:schemeClr>
                </a:solidFill>
                <a:latin typeface="Arial"/>
                <a:cs typeface="Arial"/>
              </a:rPr>
              <a:t>Fisher RF, Applegate KE, Berkowitz LK, et al. </a:t>
            </a:r>
            <a:r>
              <a:rPr lang="en-US" sz="1100" dirty="0">
                <a:solidFill>
                  <a:schemeClr val="accent1">
                    <a:lumMod val="49000"/>
                  </a:schemeClr>
                </a:solidFill>
                <a:latin typeface="Arial"/>
                <a:cs typeface="Arial"/>
                <a:hlinkClick r:id="rId2">
                  <a:extLst>
                    <a:ext uri="{A12FA001-AC4F-418D-AE19-62706E023703}">
                      <ahyp:hlinkClr xmlns:ahyp="http://schemas.microsoft.com/office/drawing/2018/hyperlinkcolor" val="tx"/>
                    </a:ext>
                  </a:extLst>
                </a:hlinkClick>
              </a:rPr>
              <a:t>AAPM Medical Physics Practice Guideline 12.a: Fluoroscopy Dose Management.</a:t>
            </a:r>
            <a:r>
              <a:rPr lang="en-US" sz="1200" dirty="0">
                <a:solidFill>
                  <a:schemeClr val="accent1">
                    <a:lumMod val="49000"/>
                  </a:schemeClr>
                </a:solidFill>
                <a:latin typeface="Arial"/>
                <a:cs typeface="Arial"/>
              </a:rPr>
              <a:t> Journal of Applied Clinical Medical Physics. 2022;23(3):e13526. doi:10.1002/acm2.13526</a:t>
            </a:r>
            <a:endParaRPr lang="en-US" dirty="0">
              <a:solidFill>
                <a:schemeClr val="accent1">
                  <a:lumMod val="49000"/>
                </a:schemeClr>
              </a:solidFill>
              <a:cs typeface="Arial"/>
            </a:endParaRPr>
          </a:p>
          <a:p>
            <a:endParaRPr lang="en-US" sz="1200" dirty="0">
              <a:latin typeface="Lora"/>
            </a:endParaRPr>
          </a:p>
        </p:txBody>
      </p:sp>
    </p:spTree>
    <p:extLst>
      <p:ext uri="{BB962C8B-B14F-4D97-AF65-F5344CB8AC3E}">
        <p14:creationId xmlns:p14="http://schemas.microsoft.com/office/powerpoint/2010/main" val="318303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C8106-C841-EEE9-3D69-CE4A0D9F6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08EE1-9A5F-8092-1005-9B88982FF8DC}"/>
              </a:ext>
            </a:extLst>
          </p:cNvPr>
          <p:cNvSpPr>
            <a:spLocks noGrp="1"/>
          </p:cNvSpPr>
          <p:nvPr>
            <p:ph type="title"/>
          </p:nvPr>
        </p:nvSpPr>
        <p:spPr>
          <a:xfrm>
            <a:off x="609600" y="231843"/>
            <a:ext cx="10972800" cy="1005087"/>
          </a:xfrm>
        </p:spPr>
        <p:txBody>
          <a:bodyPr/>
          <a:lstStyle/>
          <a:p>
            <a:r>
              <a:rPr lang="en-US"/>
              <a:t>State Laws Requiring Use of Lead Aprons</a:t>
            </a:r>
          </a:p>
        </p:txBody>
      </p:sp>
      <p:sp>
        <p:nvSpPr>
          <p:cNvPr id="3" name="Text Placeholder 2">
            <a:extLst>
              <a:ext uri="{FF2B5EF4-FFF2-40B4-BE49-F238E27FC236}">
                <a16:creationId xmlns:a16="http://schemas.microsoft.com/office/drawing/2014/main" id="{EC37B536-5D35-BA03-2C93-74C424F77336}"/>
              </a:ext>
            </a:extLst>
          </p:cNvPr>
          <p:cNvSpPr>
            <a:spLocks noGrp="1"/>
          </p:cNvSpPr>
          <p:nvPr>
            <p:ph type="body" sz="quarter" idx="10"/>
          </p:nvPr>
        </p:nvSpPr>
        <p:spPr>
          <a:xfrm>
            <a:off x="609600" y="1339244"/>
            <a:ext cx="10972800" cy="5255293"/>
          </a:xfrm>
        </p:spPr>
        <p:txBody>
          <a:bodyPr vert="horz" lIns="91440" tIns="45720" rIns="91440" bIns="45720" rtlCol="0" anchor="t">
            <a:normAutofit/>
          </a:bodyPr>
          <a:lstStyle/>
          <a:p>
            <a:r>
              <a:rPr lang="en-US" sz="2000" dirty="0">
                <a:latin typeface="Arial"/>
                <a:cs typeface="Arial"/>
              </a:rPr>
              <a:t>State and institutional regulations do not typically provide exemptions that allow enhanced radiation protection devices (ERPDs) or lead-free protective equipment to replace traditional protective aprons in fluoroscopy laboratories.  </a:t>
            </a:r>
            <a:r>
              <a:rPr lang="en-US" sz="2000" b="1" dirty="0">
                <a:latin typeface="Arial"/>
                <a:cs typeface="Arial"/>
              </a:rPr>
              <a:t>Rather, regulations specify performance-based requirements (typically 0.50-mm lead equivalence) that both traditional lead and lead-free materials must meet.</a:t>
            </a:r>
            <a:endParaRPr lang="en-US" sz="2000" dirty="0">
              <a:solidFill>
                <a:srgbClr val="000000"/>
              </a:solidFill>
              <a:latin typeface="Arial"/>
              <a:cs typeface="Arial"/>
            </a:endParaRPr>
          </a:p>
          <a:p>
            <a:r>
              <a:rPr lang="en-US" sz="2000" dirty="0">
                <a:latin typeface="Arial"/>
                <a:cs typeface="Arial"/>
              </a:rPr>
              <a:t>By regulations in most states, neither ERPDs nor any other technology currently exempts personnel from wearing protective aprons during fluoroscopy. Further, ERPDs—including suspended radiation protection systems (SRPS), protective scatter-radiation absorbing drapes (PAD), ceiling-mounted shields, and mobile shields—are recommended as adjunctive devices that supplement rather than replace personal protective aprons.</a:t>
            </a:r>
          </a:p>
          <a:p>
            <a:r>
              <a:rPr lang="en-US" sz="2000" dirty="0">
                <a:latin typeface="Arial"/>
                <a:cs typeface="Arial"/>
              </a:rPr>
              <a:t>This allows facilities to seek exemptions to the regulation mandating the wearing of leaded aprons. However, this is primarily on a lab-by-lab basis.</a:t>
            </a:r>
            <a:endParaRPr lang="en-US" sz="2000" dirty="0">
              <a:solidFill>
                <a:srgbClr val="000000"/>
              </a:solidFill>
              <a:latin typeface="Arial"/>
              <a:cs typeface="Arial"/>
            </a:endParaRPr>
          </a:p>
          <a:p>
            <a:r>
              <a:rPr lang="en-US" sz="2000" dirty="0">
                <a:latin typeface="Arial"/>
                <a:cs typeface="Arial"/>
              </a:rPr>
              <a:t>The goal is to have language in the regulations that allows catheterization laboratories to install EPDs, and, once verified by a local radiation safety officer, eliminate the requirement for personal shielding.</a:t>
            </a:r>
            <a:endParaRPr lang="en-US" sz="2000" b="1" dirty="0">
              <a:latin typeface="Arial"/>
              <a:cs typeface="Arial"/>
            </a:endParaRPr>
          </a:p>
          <a:p>
            <a:pPr marL="0" indent="0">
              <a:buNone/>
            </a:pPr>
            <a:r>
              <a:rPr lang="en-US" sz="1200" dirty="0">
                <a:solidFill>
                  <a:schemeClr val="accent1">
                    <a:lumMod val="49000"/>
                  </a:schemeClr>
                </a:solidFill>
                <a:latin typeface="Arial"/>
                <a:cs typeface="Arial"/>
              </a:rPr>
              <a:t>Hirshfeld JW, Ferrari VA, Bengel FM, et al. </a:t>
            </a:r>
            <a:r>
              <a:rPr lang="en-US" sz="1100" dirty="0">
                <a:solidFill>
                  <a:schemeClr val="accent1">
                    <a:lumMod val="49000"/>
                  </a:schemeClr>
                </a:solidFill>
                <a:latin typeface="Arial"/>
                <a:cs typeface="Arial"/>
                <a:hlinkClick r:id="rId2">
                  <a:extLst>
                    <a:ext uri="{A12FA001-AC4F-418D-AE19-62706E023703}">
                      <ahyp:hlinkClr xmlns:ahyp="http://schemas.microsoft.com/office/drawing/2018/hyperlinkcolor" val="tx"/>
                    </a:ext>
                  </a:extLst>
                </a:hlinkClick>
              </a:rPr>
              <a:t>2018 ACC/­HRS/­NASCI/­SCAI/­SCCT Expert Consensus Document on Optimal Use of Ionizing Radiation In Cardiovascular Imaging: Best Practices for Safety and Effectiveness: A Report of the American College of Cardiology Task Force on Expert Consensus Decision Pathways.</a:t>
            </a:r>
            <a:endParaRPr lang="en-US" dirty="0">
              <a:solidFill>
                <a:schemeClr val="accent1">
                  <a:lumMod val="49000"/>
                </a:schemeClr>
              </a:solidFill>
            </a:endParaRPr>
          </a:p>
          <a:p>
            <a:pPr marL="0" indent="0">
              <a:buNone/>
            </a:pPr>
            <a:endParaRPr lang="en-US" sz="1200" dirty="0">
              <a:solidFill>
                <a:schemeClr val="accent1">
                  <a:lumMod val="49000"/>
                </a:schemeClr>
              </a:solidFill>
            </a:endParaRPr>
          </a:p>
          <a:p>
            <a:endParaRPr lang="en-US" sz="1200" dirty="0">
              <a:solidFill>
                <a:schemeClr val="accent1">
                  <a:lumMod val="49000"/>
                </a:schemeClr>
              </a:solidFill>
              <a:latin typeface="Arial"/>
            </a:endParaRPr>
          </a:p>
        </p:txBody>
      </p:sp>
    </p:spTree>
    <p:extLst>
      <p:ext uri="{BB962C8B-B14F-4D97-AF65-F5344CB8AC3E}">
        <p14:creationId xmlns:p14="http://schemas.microsoft.com/office/powerpoint/2010/main" val="128532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A509D0EE-5BCE-F55C-8F92-2B6A389B531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a:latin typeface="Arial"/>
                <a:cs typeface="Arial"/>
              </a:rPr>
              <a:t>General CoP for Medicare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 name="Text Placeholder 2">
            <a:extLst>
              <a:ext uri="{FF2B5EF4-FFF2-40B4-BE49-F238E27FC236}">
                <a16:creationId xmlns:a16="http://schemas.microsoft.com/office/drawing/2014/main" id="{1A9F4B4F-4A31-C000-2C86-07B2C50B40AF}"/>
              </a:ext>
            </a:extLst>
          </p:cNvPr>
          <p:cNvSpPr>
            <a:spLocks noGrp="1"/>
          </p:cNvSpPr>
          <p:nvPr>
            <p:ph type="body" sz="quarter" idx="10"/>
          </p:nvPr>
        </p:nvSpPr>
        <p:spPr>
          <a:xfrm>
            <a:off x="468844" y="2864337"/>
            <a:ext cx="4714488" cy="3320668"/>
          </a:xfrm>
        </p:spPr>
        <p:txBody>
          <a:bodyPr vert="horz" lIns="91440" tIns="45720" rIns="91440" bIns="45720" rtlCol="0" anchor="t">
            <a:normAutofit fontScale="92500" lnSpcReduction="20000"/>
          </a:bodyPr>
          <a:lstStyle/>
          <a:p>
            <a:r>
              <a:rPr lang="en-US" sz="2200" dirty="0">
                <a:solidFill>
                  <a:schemeClr val="accent1">
                    <a:lumMod val="50000"/>
                  </a:schemeClr>
                </a:solidFill>
              </a:rPr>
              <a:t>Medicare </a:t>
            </a:r>
            <a:r>
              <a:rPr lang="en-US" sz="2200" b="1" dirty="0">
                <a:solidFill>
                  <a:schemeClr val="accent1">
                    <a:lumMod val="50000"/>
                  </a:schemeClr>
                </a:solidFill>
              </a:rPr>
              <a:t>Conditions of Participation (CoP)</a:t>
            </a:r>
            <a:r>
              <a:rPr lang="en-US" sz="2200" dirty="0">
                <a:solidFill>
                  <a:schemeClr val="accent1">
                    <a:lumMod val="50000"/>
                  </a:schemeClr>
                </a:solidFill>
              </a:rPr>
              <a:t> are federal health and safety standards that healthcare facilities must meet to participate in Medicare and Medicaid programs. These standards are the foundation for improving quality and protecting the health and safety of beneficiaries</a:t>
            </a:r>
          </a:p>
          <a:p>
            <a:endParaRPr lang="en-US" sz="2200" dirty="0">
              <a:solidFill>
                <a:schemeClr val="accent1">
                  <a:lumMod val="50000"/>
                </a:schemeClr>
              </a:solidFill>
              <a:latin typeface="+mn-lt"/>
              <a:ea typeface="Calibri"/>
              <a:cs typeface="Calibri"/>
            </a:endParaRPr>
          </a:p>
          <a:p>
            <a:r>
              <a:rPr lang="en-US" sz="2200" dirty="0">
                <a:solidFill>
                  <a:schemeClr val="accent1">
                    <a:lumMod val="50000"/>
                  </a:schemeClr>
                </a:solidFill>
                <a:latin typeface="Arial"/>
                <a:ea typeface="Calibri"/>
                <a:cs typeface="Arial"/>
              </a:rPr>
              <a:t>The CoP requires that radiologic services must be free from hazards for patients and personnel</a:t>
            </a:r>
            <a:endParaRPr lang="en-US" sz="2200" dirty="0">
              <a:solidFill>
                <a:schemeClr val="accent1">
                  <a:lumMod val="50000"/>
                </a:schemeClr>
              </a:solidFill>
              <a:latin typeface="+mn-lt"/>
              <a:ea typeface="Calibri"/>
              <a:cs typeface="Calibri"/>
            </a:endParaRPr>
          </a:p>
        </p:txBody>
      </p:sp>
      <p:pic>
        <p:nvPicPr>
          <p:cNvPr id="4" name="Picture 3">
            <a:extLst>
              <a:ext uri="{FF2B5EF4-FFF2-40B4-BE49-F238E27FC236}">
                <a16:creationId xmlns:a16="http://schemas.microsoft.com/office/drawing/2014/main" id="{BD939E0F-34F5-A5D9-6A2A-459A372529B0}"/>
              </a:ext>
            </a:extLst>
          </p:cNvPr>
          <p:cNvPicPr>
            <a:picLocks noChangeAspect="1"/>
          </p:cNvPicPr>
          <p:nvPr/>
        </p:nvPicPr>
        <p:blipFill>
          <a:blip r:embed="rId2"/>
          <a:srcRect b="303"/>
          <a:stretch>
            <a:fillRect/>
          </a:stretch>
        </p:blipFill>
        <p:spPr>
          <a:xfrm>
            <a:off x="5988084" y="10"/>
            <a:ext cx="6202393"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9971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390B-8C38-9972-FF72-F6B7C46E5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6C067-5EAB-AF75-07D3-780806D9DD14}"/>
              </a:ext>
            </a:extLst>
          </p:cNvPr>
          <p:cNvSpPr>
            <a:spLocks noGrp="1"/>
          </p:cNvSpPr>
          <p:nvPr>
            <p:ph type="title"/>
          </p:nvPr>
        </p:nvSpPr>
        <p:spPr>
          <a:xfrm>
            <a:off x="609600" y="231843"/>
            <a:ext cx="10972800" cy="1005087"/>
          </a:xfrm>
        </p:spPr>
        <p:txBody>
          <a:bodyPr/>
          <a:lstStyle/>
          <a:p>
            <a:r>
              <a:rPr lang="en-US" dirty="0">
                <a:latin typeface="Arial"/>
                <a:cs typeface="Arial"/>
              </a:rPr>
              <a:t>Medicare CoP Conditions: </a:t>
            </a:r>
            <a:endParaRPr lang="en-US" dirty="0"/>
          </a:p>
        </p:txBody>
      </p:sp>
      <p:sp>
        <p:nvSpPr>
          <p:cNvPr id="3" name="Text Placeholder 2">
            <a:extLst>
              <a:ext uri="{FF2B5EF4-FFF2-40B4-BE49-F238E27FC236}">
                <a16:creationId xmlns:a16="http://schemas.microsoft.com/office/drawing/2014/main" id="{348190F7-735A-E9DB-DB53-422002785CFA}"/>
              </a:ext>
            </a:extLst>
          </p:cNvPr>
          <p:cNvSpPr>
            <a:spLocks noGrp="1"/>
          </p:cNvSpPr>
          <p:nvPr>
            <p:ph type="body" sz="quarter" idx="10"/>
          </p:nvPr>
        </p:nvSpPr>
        <p:spPr>
          <a:xfrm>
            <a:off x="609600" y="1339244"/>
            <a:ext cx="10972800" cy="5255293"/>
          </a:xfrm>
        </p:spPr>
        <p:txBody>
          <a:bodyPr vert="horz" lIns="91440" tIns="45720" rIns="91440" bIns="45720" rtlCol="0" anchor="t">
            <a:normAutofit/>
          </a:bodyPr>
          <a:lstStyle/>
          <a:p>
            <a:pPr marL="0" indent="0">
              <a:buNone/>
            </a:pPr>
            <a:r>
              <a:rPr lang="en-US" sz="2000" dirty="0">
                <a:solidFill>
                  <a:srgbClr val="333333"/>
                </a:solidFill>
                <a:highlight>
                  <a:srgbClr val="FFFFFF"/>
                </a:highlight>
                <a:latin typeface="Arial"/>
                <a:ea typeface="Roboto"/>
                <a:cs typeface="Roboto"/>
              </a:rPr>
              <a:t>Listed under 42 CFR 482.26 </a:t>
            </a:r>
            <a:r>
              <a:rPr lang="en-US" sz="1200" dirty="0">
                <a:solidFill>
                  <a:srgbClr val="333333"/>
                </a:solidFill>
                <a:highlight>
                  <a:srgbClr val="FFFFFF"/>
                </a:highlight>
                <a:latin typeface="Arial"/>
                <a:ea typeface="Roboto"/>
                <a:cs typeface="Roboto"/>
              </a:rPr>
              <a:t>(</a:t>
            </a:r>
            <a:r>
              <a:rPr lang="en-US" sz="1200" dirty="0">
                <a:solidFill>
                  <a:srgbClr val="333333"/>
                </a:solidFill>
                <a:highlight>
                  <a:srgbClr val="FFFFFF"/>
                </a:highlight>
                <a:latin typeface="Arial"/>
                <a:ea typeface="Roboto"/>
                <a:cs typeface="Arial"/>
                <a:hlinkClick r:id="rId2"/>
              </a:rPr>
              <a:t>https://www.ecfr.gov/current/title-42/chapter-IV/subchapter-G/part-482/subpart-C/section-482.26</a:t>
            </a:r>
            <a:r>
              <a:rPr lang="en-US" sz="1200" dirty="0">
                <a:solidFill>
                  <a:srgbClr val="333333"/>
                </a:solidFill>
                <a:highlight>
                  <a:srgbClr val="FFFFFF"/>
                </a:highlight>
                <a:latin typeface="Arial"/>
                <a:ea typeface="Roboto"/>
                <a:cs typeface="Arial"/>
              </a:rPr>
              <a:t>)</a:t>
            </a:r>
            <a:endParaRPr lang="en-US" sz="1200" dirty="0">
              <a:solidFill>
                <a:schemeClr val="accent1">
                  <a:lumMod val="49000"/>
                </a:schemeClr>
              </a:solidFill>
              <a:latin typeface="Arial"/>
              <a:cs typeface="Arial"/>
            </a:endParaRPr>
          </a:p>
          <a:p>
            <a:pPr marL="0" indent="0">
              <a:buNone/>
            </a:pPr>
            <a:endParaRPr lang="en-US" sz="2000" dirty="0">
              <a:solidFill>
                <a:srgbClr val="333333"/>
              </a:solidFill>
              <a:highlight>
                <a:srgbClr val="FFFFFF"/>
              </a:highlight>
              <a:latin typeface="Arial"/>
              <a:ea typeface="Roboto"/>
              <a:cs typeface="Arial"/>
            </a:endParaRPr>
          </a:p>
          <a:p>
            <a:r>
              <a:rPr lang="en-US" sz="2000" dirty="0">
                <a:solidFill>
                  <a:schemeClr val="accent1">
                    <a:lumMod val="49000"/>
                  </a:schemeClr>
                </a:solidFill>
                <a:latin typeface="Arial"/>
                <a:cs typeface="Arial"/>
              </a:rPr>
              <a:t>Adequate shielding:</a:t>
            </a:r>
            <a:endParaRPr lang="en-US" sz="2000" dirty="0">
              <a:solidFill>
                <a:schemeClr val="accent1">
                  <a:lumMod val="49000"/>
                </a:schemeClr>
              </a:solidFill>
            </a:endParaRPr>
          </a:p>
          <a:p>
            <a:pPr lvl="1">
              <a:buFont typeface="Arial" panose="020B0604020202020204" pitchFamily="34" charset="0"/>
              <a:buChar char="•"/>
            </a:pPr>
            <a:r>
              <a:rPr lang="en-US" sz="2000" dirty="0">
                <a:solidFill>
                  <a:schemeClr val="accent1">
                    <a:lumMod val="49000"/>
                  </a:schemeClr>
                </a:solidFill>
                <a:latin typeface="Arial"/>
                <a:cs typeface="Arial"/>
              </a:rPr>
              <a:t>Specific definition of what constitutes "adequate" shielding is not defined. Institutions typically will follow state defined or federal regulations as above. Many labs follow recommendations by professional societies (such as SCAI).</a:t>
            </a:r>
            <a:endParaRPr lang="en-US" sz="2000" dirty="0">
              <a:solidFill>
                <a:schemeClr val="accent1">
                  <a:lumMod val="49000"/>
                </a:schemeClr>
              </a:solidFill>
            </a:endParaRPr>
          </a:p>
          <a:p>
            <a:r>
              <a:rPr lang="en-US" sz="2000" dirty="0">
                <a:solidFill>
                  <a:schemeClr val="accent1">
                    <a:lumMod val="49000"/>
                  </a:schemeClr>
                </a:solidFill>
                <a:latin typeface="Arial"/>
                <a:cs typeface="Arial"/>
              </a:rPr>
              <a:t>Equipment maintenance and inspection (including review by institutional medical engineering and radiation physics QI):</a:t>
            </a:r>
            <a:endParaRPr lang="en-US" sz="2000" dirty="0">
              <a:solidFill>
                <a:schemeClr val="accent1">
                  <a:lumMod val="49000"/>
                </a:schemeClr>
              </a:solidFill>
            </a:endParaRPr>
          </a:p>
          <a:p>
            <a:pPr lvl="1">
              <a:buFont typeface="Arial" panose="020B0604020202020204" pitchFamily="34" charset="0"/>
              <a:buChar char="•"/>
            </a:pPr>
            <a:r>
              <a:rPr lang="en-US" sz="2000" dirty="0">
                <a:solidFill>
                  <a:schemeClr val="accent1">
                    <a:lumMod val="49000"/>
                  </a:schemeClr>
                </a:solidFill>
                <a:latin typeface="Arial"/>
                <a:cs typeface="Arial"/>
              </a:rPr>
              <a:t>Compliance is variable and reporting is inconsistent</a:t>
            </a:r>
            <a:endParaRPr lang="en-US" sz="2000" dirty="0">
              <a:solidFill>
                <a:schemeClr val="accent1">
                  <a:lumMod val="49000"/>
                </a:schemeClr>
              </a:solidFill>
            </a:endParaRPr>
          </a:p>
          <a:p>
            <a:r>
              <a:rPr lang="en-US" sz="2000" dirty="0">
                <a:solidFill>
                  <a:schemeClr val="accent1">
                    <a:lumMod val="49000"/>
                  </a:schemeClr>
                </a:solidFill>
                <a:latin typeface="Arial"/>
                <a:cs typeface="Arial"/>
              </a:rPr>
              <a:t>Professional standards and qualifications:</a:t>
            </a:r>
            <a:endParaRPr lang="en-US" sz="2000" dirty="0">
              <a:solidFill>
                <a:schemeClr val="accent1">
                  <a:lumMod val="49000"/>
                </a:schemeClr>
              </a:solidFill>
            </a:endParaRPr>
          </a:p>
          <a:p>
            <a:pPr lvl="1">
              <a:buFont typeface="Arial" panose="020B0604020202020204" pitchFamily="34" charset="0"/>
              <a:buChar char="•"/>
            </a:pPr>
            <a:r>
              <a:rPr lang="en-US" sz="2000" dirty="0">
                <a:solidFill>
                  <a:schemeClr val="accent1">
                    <a:lumMod val="49000"/>
                  </a:schemeClr>
                </a:solidFill>
                <a:latin typeface="Arial"/>
                <a:cs typeface="Arial"/>
              </a:rPr>
              <a:t>As above, reporting and oversight is variable and inconsistent</a:t>
            </a:r>
            <a:endParaRPr lang="en-US" sz="2000" dirty="0">
              <a:solidFill>
                <a:schemeClr val="accent1">
                  <a:lumMod val="49000"/>
                </a:schemeClr>
              </a:solidFill>
            </a:endParaRPr>
          </a:p>
          <a:p>
            <a:endParaRPr lang="en-US" sz="2000" dirty="0">
              <a:solidFill>
                <a:schemeClr val="accent1">
                  <a:lumMod val="49000"/>
                </a:schemeClr>
              </a:solidFill>
            </a:endParaRPr>
          </a:p>
          <a:p>
            <a:pPr marL="0" indent="0">
              <a:buNone/>
            </a:pPr>
            <a:endParaRPr lang="en-US" sz="2000" dirty="0">
              <a:solidFill>
                <a:schemeClr val="accent1">
                  <a:lumMod val="49000"/>
                </a:schemeClr>
              </a:solidFill>
            </a:endParaRPr>
          </a:p>
          <a:p>
            <a:endParaRPr lang="en-US" sz="2000" dirty="0">
              <a:solidFill>
                <a:schemeClr val="accent1">
                  <a:lumMod val="49000"/>
                </a:schemeClr>
              </a:solidFill>
            </a:endParaRPr>
          </a:p>
          <a:p>
            <a:pPr marL="0" indent="0">
              <a:buNone/>
            </a:pPr>
            <a:endParaRPr lang="en-US" sz="1200" dirty="0">
              <a:solidFill>
                <a:schemeClr val="accent1">
                  <a:lumMod val="49000"/>
                </a:schemeClr>
              </a:solidFill>
            </a:endParaRPr>
          </a:p>
          <a:p>
            <a:endParaRPr lang="en-US" sz="1200" dirty="0">
              <a:solidFill>
                <a:schemeClr val="accent1">
                  <a:lumMod val="49000"/>
                </a:schemeClr>
              </a:solidFill>
              <a:latin typeface="Arial"/>
            </a:endParaRPr>
          </a:p>
        </p:txBody>
      </p:sp>
    </p:spTree>
    <p:extLst>
      <p:ext uri="{BB962C8B-B14F-4D97-AF65-F5344CB8AC3E}">
        <p14:creationId xmlns:p14="http://schemas.microsoft.com/office/powerpoint/2010/main" val="3836780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141F9-A3F0-66C6-A237-DFE2A3849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5D768-38CA-FF6C-5F07-095F432AA19B}"/>
              </a:ext>
            </a:extLst>
          </p:cNvPr>
          <p:cNvSpPr>
            <a:spLocks noGrp="1"/>
          </p:cNvSpPr>
          <p:nvPr>
            <p:ph type="title"/>
          </p:nvPr>
        </p:nvSpPr>
        <p:spPr>
          <a:xfrm>
            <a:off x="609600" y="231843"/>
            <a:ext cx="10972800" cy="1005087"/>
          </a:xfrm>
        </p:spPr>
        <p:txBody>
          <a:bodyPr/>
          <a:lstStyle/>
          <a:p>
            <a:r>
              <a:rPr lang="en-US" dirty="0">
                <a:latin typeface="Arial"/>
                <a:cs typeface="Arial"/>
              </a:rPr>
              <a:t>Medicare CoP Conditions: </a:t>
            </a:r>
            <a:endParaRPr lang="en-US" dirty="0"/>
          </a:p>
        </p:txBody>
      </p:sp>
      <p:sp>
        <p:nvSpPr>
          <p:cNvPr id="3" name="Text Placeholder 2">
            <a:extLst>
              <a:ext uri="{FF2B5EF4-FFF2-40B4-BE49-F238E27FC236}">
                <a16:creationId xmlns:a16="http://schemas.microsoft.com/office/drawing/2014/main" id="{C797D180-1B02-A24A-7572-6038F3C6CCB1}"/>
              </a:ext>
            </a:extLst>
          </p:cNvPr>
          <p:cNvSpPr>
            <a:spLocks noGrp="1"/>
          </p:cNvSpPr>
          <p:nvPr>
            <p:ph type="body" sz="quarter" idx="10"/>
          </p:nvPr>
        </p:nvSpPr>
        <p:spPr>
          <a:xfrm>
            <a:off x="609600" y="1779373"/>
            <a:ext cx="10972800" cy="4815164"/>
          </a:xfrm>
        </p:spPr>
        <p:txBody>
          <a:bodyPr vert="horz" lIns="91440" tIns="45720" rIns="91440" bIns="45720" rtlCol="0" anchor="t">
            <a:normAutofit/>
          </a:bodyPr>
          <a:lstStyle/>
          <a:p>
            <a:pPr marL="0" indent="0">
              <a:lnSpc>
                <a:spcPct val="150000"/>
              </a:lnSpc>
              <a:buNone/>
            </a:pPr>
            <a:r>
              <a:rPr lang="en-US" sz="2000" dirty="0">
                <a:solidFill>
                  <a:schemeClr val="accent1">
                    <a:lumMod val="49000"/>
                  </a:schemeClr>
                </a:solidFill>
                <a:latin typeface="Arial"/>
                <a:cs typeface="Arial"/>
              </a:rPr>
              <a:t>Therefore, there is not a specific mandate by Medicare to raise the level of protection. The CoP acts as a minimum needed to participate in services and is insufficient from a professional and safety standpoint.</a:t>
            </a:r>
          </a:p>
          <a:p>
            <a:pPr marL="0" indent="0">
              <a:lnSpc>
                <a:spcPct val="150000"/>
              </a:lnSpc>
              <a:buNone/>
            </a:pPr>
            <a:r>
              <a:rPr lang="en-US" sz="2000" b="1" dirty="0">
                <a:solidFill>
                  <a:schemeClr val="accent1">
                    <a:lumMod val="49000"/>
                  </a:schemeClr>
                </a:solidFill>
                <a:latin typeface="Arial"/>
                <a:cs typeface="Arial"/>
              </a:rPr>
              <a:t>Other areas not covered: </a:t>
            </a:r>
            <a:endParaRPr lang="en-US" sz="2000" b="1" dirty="0">
              <a:solidFill>
                <a:schemeClr val="accent1">
                  <a:lumMod val="49000"/>
                </a:schemeClr>
              </a:solidFill>
            </a:endParaRPr>
          </a:p>
          <a:p>
            <a:pPr>
              <a:lnSpc>
                <a:spcPct val="150000"/>
              </a:lnSpc>
            </a:pPr>
            <a:r>
              <a:rPr lang="en-US" sz="2000" dirty="0">
                <a:solidFill>
                  <a:schemeClr val="accent1">
                    <a:lumMod val="49000"/>
                  </a:schemeClr>
                </a:solidFill>
                <a:latin typeface="Arial"/>
                <a:cs typeface="Arial"/>
              </a:rPr>
              <a:t>No regulation or mention of orthopedic protection</a:t>
            </a:r>
            <a:endParaRPr lang="en-US" sz="2000" dirty="0">
              <a:solidFill>
                <a:schemeClr val="accent1">
                  <a:lumMod val="49000"/>
                </a:schemeClr>
              </a:solidFill>
            </a:endParaRPr>
          </a:p>
          <a:p>
            <a:pPr>
              <a:lnSpc>
                <a:spcPct val="150000"/>
              </a:lnSpc>
            </a:pPr>
            <a:r>
              <a:rPr lang="en-US" sz="2000" dirty="0">
                <a:solidFill>
                  <a:schemeClr val="accent1">
                    <a:lumMod val="49000"/>
                  </a:schemeClr>
                </a:solidFill>
                <a:latin typeface="Arial"/>
                <a:cs typeface="Arial"/>
              </a:rPr>
              <a:t>No requirement for recurrent training (radiation-specific CME) </a:t>
            </a:r>
            <a:endParaRPr lang="en-US" sz="2000" dirty="0">
              <a:solidFill>
                <a:schemeClr val="accent1">
                  <a:lumMod val="49000"/>
                </a:schemeClr>
              </a:solidFill>
            </a:endParaRPr>
          </a:p>
          <a:p>
            <a:pPr>
              <a:lnSpc>
                <a:spcPct val="150000"/>
              </a:lnSpc>
            </a:pPr>
            <a:r>
              <a:rPr lang="en-US" sz="2000" dirty="0">
                <a:solidFill>
                  <a:schemeClr val="accent1">
                    <a:lumMod val="49000"/>
                  </a:schemeClr>
                </a:solidFill>
                <a:latin typeface="Arial"/>
                <a:cs typeface="Arial"/>
              </a:rPr>
              <a:t>No mandates on reporting excessive exposures</a:t>
            </a:r>
            <a:endParaRPr lang="en-US" sz="2000" dirty="0">
              <a:solidFill>
                <a:schemeClr val="accent1">
                  <a:lumMod val="49000"/>
                </a:schemeClr>
              </a:solidFill>
            </a:endParaRPr>
          </a:p>
          <a:p>
            <a:pPr marL="0" indent="0">
              <a:buNone/>
            </a:pPr>
            <a:endParaRPr lang="en-US" sz="2000" dirty="0">
              <a:solidFill>
                <a:schemeClr val="accent1">
                  <a:lumMod val="49000"/>
                </a:schemeClr>
              </a:solidFill>
            </a:endParaRPr>
          </a:p>
          <a:p>
            <a:endParaRPr lang="en-US" sz="2000" dirty="0">
              <a:solidFill>
                <a:schemeClr val="accent1">
                  <a:lumMod val="49000"/>
                </a:schemeClr>
              </a:solidFill>
            </a:endParaRPr>
          </a:p>
          <a:p>
            <a:pPr marL="0" indent="0">
              <a:buNone/>
            </a:pPr>
            <a:endParaRPr lang="en-US" sz="1200" dirty="0">
              <a:solidFill>
                <a:schemeClr val="accent1">
                  <a:lumMod val="49000"/>
                </a:schemeClr>
              </a:solidFill>
            </a:endParaRPr>
          </a:p>
          <a:p>
            <a:endParaRPr lang="en-US" sz="1200" dirty="0">
              <a:solidFill>
                <a:schemeClr val="accent1">
                  <a:lumMod val="49000"/>
                </a:schemeClr>
              </a:solidFill>
              <a:latin typeface="Arial"/>
            </a:endParaRPr>
          </a:p>
        </p:txBody>
      </p:sp>
    </p:spTree>
    <p:extLst>
      <p:ext uri="{BB962C8B-B14F-4D97-AF65-F5344CB8AC3E}">
        <p14:creationId xmlns:p14="http://schemas.microsoft.com/office/powerpoint/2010/main" val="227215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14FEA029-FC14-D8F8-B3DF-C1E85E942BD5}"/>
            </a:ext>
          </a:extLst>
        </p:cNvPr>
        <p:cNvGrpSpPr/>
        <p:nvPr/>
      </p:nvGrpSpPr>
      <p:grpSpPr>
        <a:xfrm>
          <a:off x="0" y="0"/>
          <a:ext cx="0" cy="0"/>
          <a:chOff x="0" y="0"/>
          <a:chExt cx="0" cy="0"/>
        </a:xfrm>
      </p:grpSpPr>
      <p:sp>
        <p:nvSpPr>
          <p:cNvPr id="286" name="Google Shape;286;p1">
            <a:extLst>
              <a:ext uri="{FF2B5EF4-FFF2-40B4-BE49-F238E27FC236}">
                <a16:creationId xmlns:a16="http://schemas.microsoft.com/office/drawing/2014/main" id="{427342FB-35F4-4414-A1AE-E3E1FE26C1A4}"/>
              </a:ext>
            </a:extLst>
          </p:cNvPr>
          <p:cNvSpPr txBox="1">
            <a:spLocks noGrp="1"/>
          </p:cNvSpPr>
          <p:nvPr>
            <p:ph type="title"/>
          </p:nvPr>
        </p:nvSpPr>
        <p:spPr>
          <a:xfrm>
            <a:off x="1729409" y="2766218"/>
            <a:ext cx="8733182" cy="1325563"/>
          </a:xfrm>
          <a:prstGeom prst="rect">
            <a:avLst/>
          </a:prstGeom>
          <a:solidFill>
            <a:srgbClr val="C1203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Arial"/>
              <a:buNone/>
            </a:pPr>
            <a:r>
              <a:rPr lang="en-US" sz="3600" dirty="0"/>
              <a:t>How to Advocate for Yourself: Regulatory Bodies</a:t>
            </a:r>
            <a:endParaRPr sz="3600" dirty="0"/>
          </a:p>
        </p:txBody>
      </p:sp>
    </p:spTree>
    <p:extLst>
      <p:ext uri="{BB962C8B-B14F-4D97-AF65-F5344CB8AC3E}">
        <p14:creationId xmlns:p14="http://schemas.microsoft.com/office/powerpoint/2010/main" val="284531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F069-D3E6-193E-E46C-F15A45F61913}"/>
              </a:ext>
            </a:extLst>
          </p:cNvPr>
          <p:cNvSpPr>
            <a:spLocks noGrp="1"/>
          </p:cNvSpPr>
          <p:nvPr>
            <p:ph type="title"/>
          </p:nvPr>
        </p:nvSpPr>
        <p:spPr>
          <a:xfrm>
            <a:off x="609600" y="488056"/>
            <a:ext cx="10972800" cy="1005087"/>
          </a:xfrm>
        </p:spPr>
        <p:txBody>
          <a:bodyPr/>
          <a:lstStyle/>
          <a:p>
            <a:r>
              <a:rPr lang="en-US" dirty="0"/>
              <a:t>With State and Federal Regulators</a:t>
            </a:r>
          </a:p>
        </p:txBody>
      </p:sp>
      <p:sp>
        <p:nvSpPr>
          <p:cNvPr id="3" name="Text Placeholder 2">
            <a:extLst>
              <a:ext uri="{FF2B5EF4-FFF2-40B4-BE49-F238E27FC236}">
                <a16:creationId xmlns:a16="http://schemas.microsoft.com/office/drawing/2014/main" id="{2202B5F8-5799-2EDC-5D28-AEA46B1E94A9}"/>
              </a:ext>
            </a:extLst>
          </p:cNvPr>
          <p:cNvSpPr>
            <a:spLocks noGrp="1"/>
          </p:cNvSpPr>
          <p:nvPr>
            <p:ph type="body" sz="quarter" idx="10"/>
          </p:nvPr>
        </p:nvSpPr>
        <p:spPr/>
        <p:txBody>
          <a:bodyPr vert="horz" lIns="91440" tIns="45720" rIns="91440" bIns="45720" rtlCol="0" anchor="t">
            <a:normAutofit fontScale="70000" lnSpcReduction="20000"/>
          </a:bodyPr>
          <a:lstStyle/>
          <a:p>
            <a:pPr marL="0" indent="0">
              <a:lnSpc>
                <a:spcPct val="120000"/>
              </a:lnSpc>
              <a:buNone/>
            </a:pPr>
            <a:r>
              <a:rPr lang="en-US" sz="3100" dirty="0">
                <a:latin typeface="Arial"/>
                <a:cs typeface="Arial"/>
              </a:rPr>
              <a:t>Occupational radiation and orthopedic injuries are very costly to the system (annual) : </a:t>
            </a:r>
            <a:endParaRPr lang="en-US" sz="3100" dirty="0"/>
          </a:p>
          <a:p>
            <a:pPr marL="0" indent="0">
              <a:lnSpc>
                <a:spcPct val="120000"/>
              </a:lnSpc>
              <a:buNone/>
            </a:pPr>
            <a:r>
              <a:rPr lang="en-US" dirty="0">
                <a:latin typeface="Arial"/>
                <a:cs typeface="Arial"/>
              </a:rPr>
              <a:t>Based on Value of a Statistical Life (VSL) metric:</a:t>
            </a:r>
            <a:endParaRPr lang="en-US" dirty="0"/>
          </a:p>
          <a:p>
            <a:pPr lvl="1">
              <a:lnSpc>
                <a:spcPct val="120000"/>
              </a:lnSpc>
              <a:buClr>
                <a:srgbClr val="C10130"/>
              </a:buClr>
              <a:buFont typeface="Arial" panose="020B0604020202020204" pitchFamily="34" charset="0"/>
              <a:buChar char="•"/>
            </a:pPr>
            <a:r>
              <a:rPr lang="en-US" sz="2900" dirty="0">
                <a:latin typeface="Arial"/>
                <a:cs typeface="Arial"/>
              </a:rPr>
              <a:t>Provider fatal cancers: $9 million per case so at incidence of 1.5–2.5 additional cases per year = $13–$22.5 million</a:t>
            </a:r>
          </a:p>
          <a:p>
            <a:pPr lvl="1">
              <a:lnSpc>
                <a:spcPct val="120000"/>
              </a:lnSpc>
              <a:buClr>
                <a:srgbClr val="C10130"/>
              </a:buClr>
              <a:buFont typeface="Arial" panose="020B0604020202020204" pitchFamily="34" charset="0"/>
              <a:buChar char="•"/>
            </a:pPr>
            <a:r>
              <a:rPr lang="en-US" sz="2900" dirty="0">
                <a:latin typeface="Arial"/>
                <a:cs typeface="Arial"/>
              </a:rPr>
              <a:t>Provider non-fatal cancers: $200,000 per case so $300,000–$500,000</a:t>
            </a:r>
          </a:p>
          <a:p>
            <a:pPr lvl="1">
              <a:lnSpc>
                <a:spcPct val="120000"/>
              </a:lnSpc>
              <a:buClr>
                <a:srgbClr val="C10130"/>
              </a:buClr>
              <a:buFont typeface="Arial" panose="020B0604020202020204" pitchFamily="34" charset="0"/>
              <a:buChar char="•"/>
            </a:pPr>
            <a:r>
              <a:rPr lang="en-US" sz="2900" dirty="0">
                <a:latin typeface="Arial"/>
                <a:cs typeface="Arial"/>
              </a:rPr>
              <a:t>Orthopedic injury: $45,000 per incident, so a typical rate of 155–440 incidents per year: $6.9 million</a:t>
            </a:r>
          </a:p>
          <a:p>
            <a:pPr marL="457200" lvl="1" indent="0">
              <a:lnSpc>
                <a:spcPct val="120000"/>
              </a:lnSpc>
              <a:buNone/>
            </a:pPr>
            <a:endParaRPr lang="en-US" dirty="0">
              <a:latin typeface="Arial"/>
              <a:cs typeface="Arial"/>
            </a:endParaRPr>
          </a:p>
          <a:p>
            <a:pPr marL="0" indent="0">
              <a:lnSpc>
                <a:spcPct val="120000"/>
              </a:lnSpc>
              <a:buNone/>
            </a:pPr>
            <a:r>
              <a:rPr lang="en-US" dirty="0">
                <a:latin typeface="Arial"/>
                <a:cs typeface="Arial"/>
              </a:rPr>
              <a:t>These are costs to the healthcare system based on conservative injury rate assessments and they are rising substantially as more treatments utilize minimal or trans-catheter interventions. </a:t>
            </a:r>
          </a:p>
        </p:txBody>
      </p:sp>
    </p:spTree>
    <p:extLst>
      <p:ext uri="{BB962C8B-B14F-4D97-AF65-F5344CB8AC3E}">
        <p14:creationId xmlns:p14="http://schemas.microsoft.com/office/powerpoint/2010/main" val="323567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BE6D-E81F-5C4F-0809-827D04A878EF}"/>
              </a:ext>
            </a:extLst>
          </p:cNvPr>
          <p:cNvSpPr>
            <a:spLocks noGrp="1"/>
          </p:cNvSpPr>
          <p:nvPr>
            <p:ph type="title"/>
          </p:nvPr>
        </p:nvSpPr>
        <p:spPr>
          <a:xfrm>
            <a:off x="838200" y="365126"/>
            <a:ext cx="10515600" cy="1085988"/>
          </a:xfrm>
        </p:spPr>
        <p:txBody>
          <a:bodyPr anchor="ctr">
            <a:normAutofit/>
          </a:bodyPr>
          <a:lstStyle/>
          <a:p>
            <a:r>
              <a:rPr lang="en-US"/>
              <a:t>Relevance to SCAI Members</a:t>
            </a:r>
          </a:p>
        </p:txBody>
      </p:sp>
      <p:sp>
        <p:nvSpPr>
          <p:cNvPr id="3" name="Text Placeholder 2">
            <a:extLst>
              <a:ext uri="{FF2B5EF4-FFF2-40B4-BE49-F238E27FC236}">
                <a16:creationId xmlns:a16="http://schemas.microsoft.com/office/drawing/2014/main" id="{BB232D74-732F-45BE-5463-20A309C31E05}"/>
              </a:ext>
            </a:extLst>
          </p:cNvPr>
          <p:cNvSpPr>
            <a:spLocks noGrp="1"/>
          </p:cNvSpPr>
          <p:nvPr>
            <p:ph sz="half" idx="1"/>
          </p:nvPr>
        </p:nvSpPr>
        <p:spPr>
          <a:xfrm>
            <a:off x="838200" y="1603203"/>
            <a:ext cx="6357730" cy="4142689"/>
          </a:xfrm>
        </p:spPr>
        <p:txBody>
          <a:bodyPr>
            <a:noAutofit/>
          </a:bodyPr>
          <a:lstStyle/>
          <a:p>
            <a:pPr>
              <a:lnSpc>
                <a:spcPct val="100000"/>
              </a:lnSpc>
            </a:pPr>
            <a:r>
              <a:rPr lang="en-US" sz="2000" dirty="0"/>
              <a:t>SCAI has made it a focus to address the ongoing issue of cardiac </a:t>
            </a:r>
            <a:r>
              <a:rPr lang="en-US" sz="2000" dirty="0" err="1"/>
              <a:t>cath</a:t>
            </a:r>
            <a:r>
              <a:rPr lang="en-US" sz="2000" dirty="0"/>
              <a:t> lab injury</a:t>
            </a:r>
          </a:p>
          <a:p>
            <a:pPr>
              <a:lnSpc>
                <a:spcPct val="100000"/>
              </a:lnSpc>
            </a:pPr>
            <a:r>
              <a:rPr lang="en-US" sz="2000" dirty="0"/>
              <a:t>In most other occupations, the level of injury and disability encountered by operators would be unacceptable</a:t>
            </a:r>
          </a:p>
          <a:p>
            <a:pPr>
              <a:lnSpc>
                <a:spcPct val="100000"/>
              </a:lnSpc>
            </a:pPr>
            <a:r>
              <a:rPr lang="en-US" sz="2000" dirty="0"/>
              <a:t>There has not been a significant improvement on mitigation of risk to operators over time</a:t>
            </a:r>
          </a:p>
          <a:p>
            <a:pPr>
              <a:lnSpc>
                <a:spcPct val="100000"/>
              </a:lnSpc>
            </a:pPr>
            <a:r>
              <a:rPr lang="en-US" sz="2000" dirty="0"/>
              <a:t>It is incumbent on us to address these issues and pursue solutions—especially as we are asked to do more </a:t>
            </a:r>
          </a:p>
          <a:p>
            <a:pPr>
              <a:lnSpc>
                <a:spcPct val="100000"/>
              </a:lnSpc>
            </a:pPr>
            <a:r>
              <a:rPr lang="en-US" sz="2000" dirty="0"/>
              <a:t>We must support colleagues interested in IC as a career, including women—pregnancy should not be a barrier</a:t>
            </a:r>
          </a:p>
          <a:p>
            <a:endParaRPr lang="en-US" sz="2000" dirty="0"/>
          </a:p>
        </p:txBody>
      </p:sp>
      <p:pic>
        <p:nvPicPr>
          <p:cNvPr id="4" name="Picture 3" descr="A group of men in a room&#10;&#10;AI-generated content may be incorrect.">
            <a:extLst>
              <a:ext uri="{FF2B5EF4-FFF2-40B4-BE49-F238E27FC236}">
                <a16:creationId xmlns:a16="http://schemas.microsoft.com/office/drawing/2014/main" id="{666F021F-F388-8088-8A61-470584B4F426}"/>
              </a:ext>
            </a:extLst>
          </p:cNvPr>
          <p:cNvPicPr>
            <a:picLocks noChangeAspect="1"/>
          </p:cNvPicPr>
          <p:nvPr/>
        </p:nvPicPr>
        <p:blipFill>
          <a:blip r:embed="rId2"/>
          <a:stretch>
            <a:fillRect/>
          </a:stretch>
        </p:blipFill>
        <p:spPr>
          <a:xfrm>
            <a:off x="8220914" y="1825625"/>
            <a:ext cx="3132886" cy="3117222"/>
          </a:xfrm>
          <a:prstGeom prst="rect">
            <a:avLst/>
          </a:prstGeom>
          <a:noFill/>
        </p:spPr>
      </p:pic>
    </p:spTree>
    <p:extLst>
      <p:ext uri="{BB962C8B-B14F-4D97-AF65-F5344CB8AC3E}">
        <p14:creationId xmlns:p14="http://schemas.microsoft.com/office/powerpoint/2010/main" val="181552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88E67-A5F1-2A6C-4788-2D58B54DD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13B18-E94B-CB76-8F36-D5E084F648B7}"/>
              </a:ext>
            </a:extLst>
          </p:cNvPr>
          <p:cNvSpPr>
            <a:spLocks noGrp="1"/>
          </p:cNvSpPr>
          <p:nvPr>
            <p:ph type="title"/>
          </p:nvPr>
        </p:nvSpPr>
        <p:spPr/>
        <p:txBody>
          <a:bodyPr/>
          <a:lstStyle/>
          <a:p>
            <a:r>
              <a:rPr lang="en-US"/>
              <a:t>With State and Federal Regulators</a:t>
            </a:r>
          </a:p>
        </p:txBody>
      </p:sp>
      <p:sp>
        <p:nvSpPr>
          <p:cNvPr id="3" name="Text Placeholder 2">
            <a:extLst>
              <a:ext uri="{FF2B5EF4-FFF2-40B4-BE49-F238E27FC236}">
                <a16:creationId xmlns:a16="http://schemas.microsoft.com/office/drawing/2014/main" id="{659BB9F5-0439-F8A5-546D-8BE5ED7BF6E8}"/>
              </a:ext>
            </a:extLst>
          </p:cNvPr>
          <p:cNvSpPr>
            <a:spLocks noGrp="1"/>
          </p:cNvSpPr>
          <p:nvPr>
            <p:ph type="body" sz="quarter" idx="10"/>
          </p:nvPr>
        </p:nvSpPr>
        <p:spPr/>
        <p:txBody>
          <a:bodyPr vert="horz" lIns="91440" tIns="45720" rIns="91440" bIns="45720" rtlCol="0" anchor="t">
            <a:normAutofit/>
          </a:bodyPr>
          <a:lstStyle/>
          <a:p>
            <a:pPr>
              <a:lnSpc>
                <a:spcPct val="150000"/>
              </a:lnSpc>
            </a:pPr>
            <a:r>
              <a:rPr lang="en-US" sz="2000" dirty="0">
                <a:latin typeface="Arial"/>
                <a:cs typeface="Arial"/>
              </a:rPr>
              <a:t>The current regulations requiring use of aprons makes it difficult to adopt newer and more effective tools such as ERPDs without seeking exemptions. Since not all states follow the same regulatory pathway, this makes it difficult to uniformly apply a single approach.</a:t>
            </a:r>
          </a:p>
          <a:p>
            <a:pPr>
              <a:lnSpc>
                <a:spcPct val="150000"/>
              </a:lnSpc>
            </a:pPr>
            <a:r>
              <a:rPr lang="en-US" sz="2000" dirty="0">
                <a:latin typeface="Arial"/>
                <a:cs typeface="Arial"/>
              </a:rPr>
              <a:t>Most states do follow the guidelines by the National Council on Radiation Protection and Measurements (NCRP), but compliance and certifications vary. </a:t>
            </a:r>
          </a:p>
          <a:p>
            <a:endParaRPr lang="en-US" dirty="0"/>
          </a:p>
        </p:txBody>
      </p:sp>
    </p:spTree>
    <p:extLst>
      <p:ext uri="{BB962C8B-B14F-4D97-AF65-F5344CB8AC3E}">
        <p14:creationId xmlns:p14="http://schemas.microsoft.com/office/powerpoint/2010/main" val="393338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A7BE7-B751-C637-0B68-1249828F6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BB22C-8E67-EC02-77A8-10F99252EE57}"/>
              </a:ext>
            </a:extLst>
          </p:cNvPr>
          <p:cNvSpPr>
            <a:spLocks noGrp="1"/>
          </p:cNvSpPr>
          <p:nvPr>
            <p:ph type="title"/>
          </p:nvPr>
        </p:nvSpPr>
        <p:spPr/>
        <p:txBody>
          <a:bodyPr/>
          <a:lstStyle/>
          <a:p>
            <a:r>
              <a:rPr lang="en-US"/>
              <a:t>With State and Federal Regulators</a:t>
            </a:r>
          </a:p>
        </p:txBody>
      </p:sp>
      <p:sp>
        <p:nvSpPr>
          <p:cNvPr id="3" name="Text Placeholder 2">
            <a:extLst>
              <a:ext uri="{FF2B5EF4-FFF2-40B4-BE49-F238E27FC236}">
                <a16:creationId xmlns:a16="http://schemas.microsoft.com/office/drawing/2014/main" id="{93467C3D-1517-6A26-BB71-E22F20576920}"/>
              </a:ext>
            </a:extLst>
          </p:cNvPr>
          <p:cNvSpPr>
            <a:spLocks noGrp="1"/>
          </p:cNvSpPr>
          <p:nvPr>
            <p:ph type="body" sz="quarter" idx="10"/>
          </p:nvPr>
        </p:nvSpPr>
        <p:spPr/>
        <p:txBody>
          <a:bodyPr vert="horz" lIns="91440" tIns="45720" rIns="91440" bIns="45720" rtlCol="0" anchor="t">
            <a:normAutofit/>
          </a:bodyPr>
          <a:lstStyle/>
          <a:p>
            <a:pPr>
              <a:lnSpc>
                <a:spcPct val="150000"/>
              </a:lnSpc>
            </a:pPr>
            <a:r>
              <a:rPr lang="en-US" sz="2400" dirty="0">
                <a:latin typeface="Arial"/>
                <a:cs typeface="Arial"/>
              </a:rPr>
              <a:t>Therefore, SCAI and other professional societies advocate for a regulatory pathway to exempt institutions wishing to use ERPDs from the outdated mandates requiring aprons and to recommend changes that bring about a safer fluoroscopy lab work environment. This may initially require creating a variance pathway for these tools.</a:t>
            </a:r>
          </a:p>
          <a:p>
            <a:pPr>
              <a:lnSpc>
                <a:spcPct val="150000"/>
              </a:lnSpc>
            </a:pPr>
            <a:r>
              <a:rPr lang="en-US" sz="2400" dirty="0">
                <a:latin typeface="Arial"/>
                <a:cs typeface="Arial"/>
              </a:rPr>
              <a:t>Invite state and federal regulators to discuss these proposals with SCAI and other professional societies.</a:t>
            </a:r>
            <a:endParaRPr lang="en-US" sz="2400" dirty="0"/>
          </a:p>
        </p:txBody>
      </p:sp>
    </p:spTree>
    <p:extLst>
      <p:ext uri="{BB962C8B-B14F-4D97-AF65-F5344CB8AC3E}">
        <p14:creationId xmlns:p14="http://schemas.microsoft.com/office/powerpoint/2010/main" val="3651004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5680F-8051-521F-DE65-394C69156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898BA-2845-7204-D02D-ACA0EAD8E1A7}"/>
              </a:ext>
            </a:extLst>
          </p:cNvPr>
          <p:cNvSpPr>
            <a:spLocks noGrp="1"/>
          </p:cNvSpPr>
          <p:nvPr>
            <p:ph type="title"/>
          </p:nvPr>
        </p:nvSpPr>
        <p:spPr>
          <a:xfrm>
            <a:off x="609600" y="137160"/>
            <a:ext cx="10972800" cy="1005087"/>
          </a:xfrm>
        </p:spPr>
        <p:txBody>
          <a:bodyPr/>
          <a:lstStyle/>
          <a:p>
            <a:r>
              <a:rPr lang="en-US">
                <a:latin typeface="Arial"/>
                <a:cs typeface="Arial"/>
              </a:rPr>
              <a:t>International Perspective</a:t>
            </a:r>
            <a:endParaRPr lang="en-US"/>
          </a:p>
        </p:txBody>
      </p:sp>
      <p:sp>
        <p:nvSpPr>
          <p:cNvPr id="3" name="Text Placeholder 2">
            <a:extLst>
              <a:ext uri="{FF2B5EF4-FFF2-40B4-BE49-F238E27FC236}">
                <a16:creationId xmlns:a16="http://schemas.microsoft.com/office/drawing/2014/main" id="{0D2D59D0-0E84-D8B9-4A5B-C98C29A6DB77}"/>
              </a:ext>
            </a:extLst>
          </p:cNvPr>
          <p:cNvSpPr>
            <a:spLocks noGrp="1"/>
          </p:cNvSpPr>
          <p:nvPr>
            <p:ph type="body" sz="quarter" idx="10"/>
          </p:nvPr>
        </p:nvSpPr>
        <p:spPr>
          <a:xfrm>
            <a:off x="609600" y="1962513"/>
            <a:ext cx="10972800" cy="4269052"/>
          </a:xfrm>
        </p:spPr>
        <p:txBody>
          <a:bodyPr vert="horz" lIns="91440" tIns="45720" rIns="91440" bIns="45720" rtlCol="0" anchor="t">
            <a:normAutofit fontScale="92500" lnSpcReduction="10000"/>
          </a:bodyPr>
          <a:lstStyle/>
          <a:p>
            <a:pPr marL="0" indent="0">
              <a:lnSpc>
                <a:spcPct val="110000"/>
              </a:lnSpc>
              <a:buNone/>
            </a:pPr>
            <a:r>
              <a:rPr lang="en-US" sz="3200" dirty="0">
                <a:latin typeface="Arial"/>
                <a:cs typeface="Arial"/>
              </a:rPr>
              <a:t>Regulations:</a:t>
            </a:r>
            <a:endParaRPr lang="en-US" sz="3200" dirty="0"/>
          </a:p>
          <a:p>
            <a:pPr lvl="1">
              <a:lnSpc>
                <a:spcPct val="110000"/>
              </a:lnSpc>
              <a:buClr>
                <a:srgbClr val="C10130"/>
              </a:buClr>
              <a:buFont typeface="Arial" panose="020B0604020202020204" pitchFamily="34" charset="0"/>
              <a:buChar char="•"/>
            </a:pPr>
            <a:r>
              <a:rPr lang="en-US" sz="2800" dirty="0">
                <a:latin typeface="Arial"/>
                <a:cs typeface="Arial"/>
              </a:rPr>
              <a:t>Like the US NRC, Europe has the EURATOM Council Directive</a:t>
            </a:r>
            <a:endParaRPr lang="en-US" sz="1200" dirty="0">
              <a:solidFill>
                <a:srgbClr val="0A0A0A"/>
              </a:solidFill>
            </a:endParaRPr>
          </a:p>
          <a:p>
            <a:pPr lvl="1">
              <a:lnSpc>
                <a:spcPct val="110000"/>
              </a:lnSpc>
              <a:buClr>
                <a:srgbClr val="C10130"/>
              </a:buClr>
              <a:buFont typeface="Arial" panose="020B0604020202020204" pitchFamily="34" charset="0"/>
              <a:buChar char="•"/>
            </a:pPr>
            <a:r>
              <a:rPr lang="en-US" sz="2800" dirty="0">
                <a:latin typeface="Arial"/>
                <a:cs typeface="Arial"/>
              </a:rPr>
              <a:t>The regulations are more stringent than those in the US (see next slide)</a:t>
            </a:r>
            <a:endParaRPr lang="en-US" sz="2800" dirty="0"/>
          </a:p>
          <a:p>
            <a:pPr lvl="1">
              <a:lnSpc>
                <a:spcPct val="110000"/>
              </a:lnSpc>
              <a:buClr>
                <a:srgbClr val="C10130"/>
              </a:buClr>
              <a:buFont typeface="Arial" panose="020B0604020202020204" pitchFamily="34" charset="0"/>
              <a:buChar char="•"/>
            </a:pPr>
            <a:r>
              <a:rPr lang="en-US" sz="2800" dirty="0">
                <a:latin typeface="Arial"/>
                <a:cs typeface="Arial"/>
              </a:rPr>
              <a:t>Variability in which standards other countries adopt</a:t>
            </a:r>
            <a:endParaRPr lang="en-US" sz="2800" dirty="0"/>
          </a:p>
          <a:p>
            <a:pPr lvl="1">
              <a:lnSpc>
                <a:spcPct val="110000"/>
              </a:lnSpc>
              <a:buClr>
                <a:srgbClr val="C10130"/>
              </a:buClr>
              <a:buFont typeface="Arial" panose="020B0604020202020204" pitchFamily="34" charset="0"/>
              <a:buChar char="•"/>
            </a:pPr>
            <a:r>
              <a:rPr lang="en-US" sz="2800" dirty="0">
                <a:latin typeface="Arial"/>
                <a:cs typeface="Arial"/>
              </a:rPr>
              <a:t>Important to create awareness of radiation and ortho injuries in operators and need to protect them</a:t>
            </a:r>
            <a:br>
              <a:rPr lang="en-US" sz="2800" dirty="0">
                <a:latin typeface="Arial"/>
                <a:cs typeface="Arial"/>
              </a:rPr>
            </a:br>
            <a:endParaRPr lang="en-US" sz="2800" dirty="0"/>
          </a:p>
          <a:p>
            <a:pPr marL="457200" lvl="1" indent="0">
              <a:lnSpc>
                <a:spcPct val="110000"/>
              </a:lnSpc>
              <a:buNone/>
            </a:pPr>
            <a:r>
              <a:rPr lang="en-US" sz="2800" b="1" dirty="0">
                <a:solidFill>
                  <a:srgbClr val="C10130"/>
                </a:solidFill>
                <a:latin typeface="Arial"/>
                <a:cs typeface="Arial"/>
              </a:rPr>
              <a:t>This is especially important in regions with limited IC availability</a:t>
            </a:r>
            <a:endParaRPr lang="en-US" sz="2800" b="1" dirty="0">
              <a:solidFill>
                <a:srgbClr val="C10130"/>
              </a:solidFill>
            </a:endParaRPr>
          </a:p>
          <a:p>
            <a:pPr lvl="1">
              <a:lnSpc>
                <a:spcPct val="110000"/>
              </a:lnSpc>
              <a:buFont typeface="Courier New" panose="020B0604020202020204" pitchFamily="34" charset="0"/>
              <a:buChar char="o"/>
            </a:pPr>
            <a:endParaRPr lang="en-US" dirty="0"/>
          </a:p>
          <a:p>
            <a:pPr>
              <a:lnSpc>
                <a:spcPct val="110000"/>
              </a:lnSpc>
            </a:pPr>
            <a:endParaRPr lang="en-US" dirty="0"/>
          </a:p>
        </p:txBody>
      </p:sp>
      <p:pic>
        <p:nvPicPr>
          <p:cNvPr id="4" name="Picture 3" descr="A map of the world&#10;&#10;AI-generated content may be incorrect.">
            <a:extLst>
              <a:ext uri="{FF2B5EF4-FFF2-40B4-BE49-F238E27FC236}">
                <a16:creationId xmlns:a16="http://schemas.microsoft.com/office/drawing/2014/main" id="{8A1E93E7-4998-E91C-F295-3BD676B9D559}"/>
              </a:ext>
            </a:extLst>
          </p:cNvPr>
          <p:cNvPicPr>
            <a:picLocks noChangeAspect="1"/>
          </p:cNvPicPr>
          <p:nvPr/>
        </p:nvPicPr>
        <p:blipFill>
          <a:blip r:embed="rId2"/>
          <a:stretch>
            <a:fillRect/>
          </a:stretch>
        </p:blipFill>
        <p:spPr>
          <a:xfrm>
            <a:off x="8911657" y="182924"/>
            <a:ext cx="3049970" cy="1532122"/>
          </a:xfrm>
          <a:prstGeom prst="rect">
            <a:avLst/>
          </a:prstGeom>
        </p:spPr>
      </p:pic>
    </p:spTree>
    <p:extLst>
      <p:ext uri="{BB962C8B-B14F-4D97-AF65-F5344CB8AC3E}">
        <p14:creationId xmlns:p14="http://schemas.microsoft.com/office/powerpoint/2010/main" val="3881710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BC23B-54E9-ECF3-7861-804F5EF09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155FF-38D9-E531-4B00-B969CBB9DE0F}"/>
              </a:ext>
            </a:extLst>
          </p:cNvPr>
          <p:cNvSpPr>
            <a:spLocks noGrp="1"/>
          </p:cNvSpPr>
          <p:nvPr>
            <p:ph type="title"/>
          </p:nvPr>
        </p:nvSpPr>
        <p:spPr>
          <a:xfrm>
            <a:off x="609600" y="137160"/>
            <a:ext cx="10972800" cy="1005087"/>
          </a:xfrm>
        </p:spPr>
        <p:txBody>
          <a:bodyPr/>
          <a:lstStyle/>
          <a:p>
            <a:r>
              <a:rPr lang="en-US">
                <a:latin typeface="Arial"/>
                <a:cs typeface="Arial"/>
              </a:rPr>
              <a:t>International Perspective</a:t>
            </a:r>
            <a:endParaRPr lang="en-US"/>
          </a:p>
        </p:txBody>
      </p:sp>
      <p:graphicFrame>
        <p:nvGraphicFramePr>
          <p:cNvPr id="6" name="Table 5">
            <a:extLst>
              <a:ext uri="{FF2B5EF4-FFF2-40B4-BE49-F238E27FC236}">
                <a16:creationId xmlns:a16="http://schemas.microsoft.com/office/drawing/2014/main" id="{8459B411-C48D-8BA5-93E3-2E0672A4C2DD}"/>
              </a:ext>
            </a:extLst>
          </p:cNvPr>
          <p:cNvGraphicFramePr>
            <a:graphicFrameLocks noGrp="1"/>
          </p:cNvGraphicFramePr>
          <p:nvPr>
            <p:extLst>
              <p:ext uri="{D42A27DB-BD31-4B8C-83A1-F6EECF244321}">
                <p14:modId xmlns:p14="http://schemas.microsoft.com/office/powerpoint/2010/main" val="421767474"/>
              </p:ext>
            </p:extLst>
          </p:nvPr>
        </p:nvGraphicFramePr>
        <p:xfrm>
          <a:off x="592666" y="1862666"/>
          <a:ext cx="9892023" cy="4282025"/>
        </p:xfrm>
        <a:graphic>
          <a:graphicData uri="http://schemas.openxmlformats.org/drawingml/2006/table">
            <a:tbl>
              <a:tblPr firstRow="1" bandRow="1"/>
              <a:tblGrid>
                <a:gridCol w="2922262">
                  <a:extLst>
                    <a:ext uri="{9D8B030D-6E8A-4147-A177-3AD203B41FA5}">
                      <a16:colId xmlns:a16="http://schemas.microsoft.com/office/drawing/2014/main" val="1149398445"/>
                    </a:ext>
                  </a:extLst>
                </a:gridCol>
                <a:gridCol w="3426099">
                  <a:extLst>
                    <a:ext uri="{9D8B030D-6E8A-4147-A177-3AD203B41FA5}">
                      <a16:colId xmlns:a16="http://schemas.microsoft.com/office/drawing/2014/main" val="3644111630"/>
                    </a:ext>
                  </a:extLst>
                </a:gridCol>
                <a:gridCol w="3543662">
                  <a:extLst>
                    <a:ext uri="{9D8B030D-6E8A-4147-A177-3AD203B41FA5}">
                      <a16:colId xmlns:a16="http://schemas.microsoft.com/office/drawing/2014/main" val="595900648"/>
                    </a:ext>
                  </a:extLst>
                </a:gridCol>
              </a:tblGrid>
              <a:tr h="440594">
                <a:tc>
                  <a:txBody>
                    <a:bodyPr/>
                    <a:lstStyle/>
                    <a:p>
                      <a:pPr>
                        <a:buNone/>
                      </a:pPr>
                      <a:endParaRPr lang="en-US">
                        <a:solidFill>
                          <a:srgbClr val="0A0A0A"/>
                        </a:solidFill>
                        <a:effectLst/>
                        <a:latin typeface="Helvetica Neue"/>
                      </a:endParaRPr>
                    </a:p>
                  </a:txBody>
                  <a:tcPr marL="0" marR="95250" marT="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buNone/>
                      </a:pPr>
                      <a:r>
                        <a:rPr lang="en-US">
                          <a:solidFill>
                            <a:schemeClr val="accent5">
                              <a:lumMod val="76000"/>
                            </a:schemeClr>
                          </a:solidFill>
                          <a:effectLst/>
                          <a:latin typeface="Helvetica Neue"/>
                        </a:rPr>
                        <a:t>Europe (EU 2013/59/Euratom)</a:t>
                      </a:r>
                      <a:endParaRPr lang="en-US">
                        <a:solidFill>
                          <a:schemeClr val="accent5">
                            <a:lumMod val="76000"/>
                          </a:schemeClr>
                        </a:solidFill>
                        <a:effectLst/>
                      </a:endParaRPr>
                    </a:p>
                  </a:txBody>
                  <a:tcPr marL="95250" marR="95250" marT="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buNone/>
                      </a:pPr>
                      <a:r>
                        <a:rPr lang="en-US">
                          <a:solidFill>
                            <a:schemeClr val="accent2">
                              <a:lumMod val="76000"/>
                            </a:schemeClr>
                          </a:solidFill>
                          <a:effectLst/>
                          <a:latin typeface="Helvetica Neue"/>
                        </a:rPr>
                        <a:t>United States (NRC/EPA)</a:t>
                      </a:r>
                      <a:endParaRPr lang="en-US">
                        <a:solidFill>
                          <a:schemeClr val="accent2">
                            <a:lumMod val="76000"/>
                          </a:schemeClr>
                        </a:solidFill>
                        <a:effectLst/>
                      </a:endParaRPr>
                    </a:p>
                  </a:txBody>
                  <a:tcPr marL="95250" marR="0" marT="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744948"/>
                  </a:ext>
                </a:extLst>
              </a:tr>
              <a:tr h="894957">
                <a:tc>
                  <a:txBody>
                    <a:bodyPr/>
                    <a:lstStyle/>
                    <a:p>
                      <a:pPr algn="ctr">
                        <a:buNone/>
                      </a:pPr>
                      <a:r>
                        <a:rPr lang="en-US">
                          <a:solidFill>
                            <a:srgbClr val="0A0A0A"/>
                          </a:solidFill>
                          <a:effectLst/>
                          <a:latin typeface="Helvetica Neue"/>
                        </a:rPr>
                        <a:t>Occupational Dose Limit (Whole Body)</a:t>
                      </a:r>
                      <a:endParaRPr lang="en-US">
                        <a:effectLst/>
                      </a:endParaRPr>
                    </a:p>
                  </a:txBody>
                  <a:tcPr marL="0" marR="9525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ctr">
                        <a:buNone/>
                      </a:pPr>
                      <a:r>
                        <a:rPr lang="en-US">
                          <a:solidFill>
                            <a:srgbClr val="0A0A0A"/>
                          </a:solidFill>
                          <a:effectLst/>
                          <a:latin typeface="Helvetica Neue"/>
                        </a:rPr>
                        <a:t>20 mSv per year (average)</a:t>
                      </a:r>
                      <a:endParaRPr lang="en-US">
                        <a:effectLst/>
                      </a:endParaRPr>
                    </a:p>
                  </a:txBody>
                  <a:tcPr marL="95250" marR="9525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ctr">
                        <a:buNone/>
                      </a:pPr>
                      <a:r>
                        <a:rPr lang="en-US">
                          <a:solidFill>
                            <a:srgbClr val="0A0A0A"/>
                          </a:solidFill>
                          <a:effectLst/>
                          <a:latin typeface="Helvetica Neue"/>
                        </a:rPr>
                        <a:t>50 mSv (5 rem) per year</a:t>
                      </a:r>
                      <a:endParaRPr lang="en-US">
                        <a:effectLst/>
                      </a:endParaRPr>
                    </a:p>
                  </a:txBody>
                  <a:tcPr marL="95250" marR="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50955129"/>
                  </a:ext>
                </a:extLst>
              </a:tr>
              <a:tr h="578280">
                <a:tc>
                  <a:txBody>
                    <a:bodyPr/>
                    <a:lstStyle/>
                    <a:p>
                      <a:pPr algn="ctr">
                        <a:buNone/>
                      </a:pPr>
                      <a:r>
                        <a:rPr lang="en-US">
                          <a:solidFill>
                            <a:srgbClr val="0A0A0A"/>
                          </a:solidFill>
                          <a:effectLst/>
                          <a:latin typeface="Helvetica Neue"/>
                        </a:rPr>
                        <a:t>Eye Lens Dose Limit</a:t>
                      </a:r>
                      <a:endParaRPr lang="en-US">
                        <a:effectLst/>
                      </a:endParaRPr>
                    </a:p>
                  </a:txBody>
                  <a:tcPr marL="0" marR="9525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buNone/>
                      </a:pPr>
                      <a:r>
                        <a:rPr lang="en-US">
                          <a:solidFill>
                            <a:srgbClr val="0A0A0A"/>
                          </a:solidFill>
                          <a:effectLst/>
                          <a:latin typeface="Helvetica Neue"/>
                        </a:rPr>
                        <a:t>20 mSv/year (recently lowered)</a:t>
                      </a:r>
                      <a:endParaRPr lang="en-US">
                        <a:effectLst/>
                      </a:endParaRPr>
                    </a:p>
                  </a:txBody>
                  <a:tcPr marL="95250" marR="9525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buNone/>
                      </a:pPr>
                      <a:r>
                        <a:rPr lang="en-US">
                          <a:solidFill>
                            <a:srgbClr val="0A0A0A"/>
                          </a:solidFill>
                          <a:effectLst/>
                          <a:latin typeface="Helvetica Neue"/>
                        </a:rPr>
                        <a:t>150 mSv (15 rem) per year</a:t>
                      </a:r>
                      <a:endParaRPr lang="en-US">
                        <a:effectLst/>
                      </a:endParaRPr>
                    </a:p>
                  </a:txBody>
                  <a:tcPr marL="95250" marR="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610708"/>
                  </a:ext>
                </a:extLst>
              </a:tr>
              <a:tr h="578280">
                <a:tc>
                  <a:txBody>
                    <a:bodyPr/>
                    <a:lstStyle/>
                    <a:p>
                      <a:pPr algn="ctr">
                        <a:buNone/>
                      </a:pPr>
                      <a:r>
                        <a:rPr lang="en-US">
                          <a:solidFill>
                            <a:srgbClr val="0A0A0A"/>
                          </a:solidFill>
                          <a:effectLst/>
                          <a:latin typeface="Helvetica Neue"/>
                        </a:rPr>
                        <a:t>Pregnancy (Fetal Dose)</a:t>
                      </a:r>
                      <a:endParaRPr lang="en-US">
                        <a:effectLst/>
                      </a:endParaRPr>
                    </a:p>
                  </a:txBody>
                  <a:tcPr marL="0" marR="9525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ctr">
                        <a:buNone/>
                      </a:pPr>
                      <a:r>
                        <a:rPr lang="en-US">
                          <a:solidFill>
                            <a:srgbClr val="0A0A0A"/>
                          </a:solidFill>
                          <a:effectLst/>
                          <a:latin typeface="Helvetica Neue"/>
                        </a:rPr>
                        <a:t>1 mSv from notification to birth</a:t>
                      </a:r>
                      <a:endParaRPr lang="en-US">
                        <a:effectLst/>
                      </a:endParaRPr>
                    </a:p>
                  </a:txBody>
                  <a:tcPr marL="95250" marR="9525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ctr">
                        <a:buNone/>
                      </a:pPr>
                      <a:r>
                        <a:rPr lang="en-US">
                          <a:solidFill>
                            <a:srgbClr val="0A0A0A"/>
                          </a:solidFill>
                          <a:effectLst/>
                          <a:latin typeface="Helvetica Neue"/>
                        </a:rPr>
                        <a:t>5 mSv (0.5 rem) over gestation</a:t>
                      </a:r>
                      <a:endParaRPr lang="en-US">
                        <a:effectLst/>
                      </a:endParaRPr>
                    </a:p>
                  </a:txBody>
                  <a:tcPr marL="95250" marR="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3471638"/>
                  </a:ext>
                </a:extLst>
              </a:tr>
              <a:tr h="894957">
                <a:tc>
                  <a:txBody>
                    <a:bodyPr/>
                    <a:lstStyle/>
                    <a:p>
                      <a:pPr algn="ctr">
                        <a:buNone/>
                      </a:pPr>
                      <a:r>
                        <a:rPr lang="en-US">
                          <a:solidFill>
                            <a:srgbClr val="0A0A0A"/>
                          </a:solidFill>
                          <a:effectLst/>
                          <a:latin typeface="Helvetica Neue"/>
                        </a:rPr>
                        <a:t>Regulatory Style</a:t>
                      </a:r>
                      <a:endParaRPr lang="en-US">
                        <a:effectLst/>
                      </a:endParaRPr>
                    </a:p>
                  </a:txBody>
                  <a:tcPr marL="0" marR="9525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buNone/>
                      </a:pPr>
                      <a:r>
                        <a:rPr lang="en-US">
                          <a:solidFill>
                            <a:srgbClr val="0A0A0A"/>
                          </a:solidFill>
                          <a:effectLst/>
                          <a:latin typeface="Helvetica Neue"/>
                        </a:rPr>
                        <a:t>Highly prescriptive, unified directives</a:t>
                      </a:r>
                      <a:endParaRPr lang="en-US">
                        <a:effectLst/>
                      </a:endParaRPr>
                    </a:p>
                  </a:txBody>
                  <a:tcPr marL="95250" marR="9525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buNone/>
                      </a:pPr>
                      <a:r>
                        <a:rPr lang="en-US">
                          <a:solidFill>
                            <a:srgbClr val="0A0A0A"/>
                          </a:solidFill>
                          <a:effectLst/>
                          <a:latin typeface="Helvetica Neue"/>
                        </a:rPr>
                        <a:t>Risk-based, often delegated to states</a:t>
                      </a:r>
                      <a:endParaRPr lang="en-US">
                        <a:effectLst/>
                      </a:endParaRPr>
                    </a:p>
                  </a:txBody>
                  <a:tcPr marL="95250" marR="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134254"/>
                  </a:ext>
                </a:extLst>
              </a:tr>
              <a:tr h="894957">
                <a:tc>
                  <a:txBody>
                    <a:bodyPr/>
                    <a:lstStyle/>
                    <a:p>
                      <a:pPr algn="ctr">
                        <a:buNone/>
                      </a:pPr>
                      <a:r>
                        <a:rPr lang="en-US">
                          <a:solidFill>
                            <a:srgbClr val="0A0A0A"/>
                          </a:solidFill>
                          <a:effectLst/>
                          <a:latin typeface="Helvetica Neue"/>
                        </a:rPr>
                        <a:t>Device Regulation</a:t>
                      </a:r>
                      <a:endParaRPr lang="en-US">
                        <a:effectLst/>
                      </a:endParaRPr>
                    </a:p>
                  </a:txBody>
                  <a:tcPr marL="0" marR="9525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ctr">
                        <a:buNone/>
                      </a:pPr>
                      <a:r>
                        <a:rPr lang="en-US">
                          <a:solidFill>
                            <a:srgbClr val="0A0A0A"/>
                          </a:solidFill>
                          <a:effectLst/>
                          <a:latin typeface="Helvetica Neue"/>
                        </a:rPr>
                        <a:t>EU MDR: Stricter post-market clinical surveillance</a:t>
                      </a:r>
                      <a:endParaRPr lang="en-US">
                        <a:effectLst/>
                      </a:endParaRPr>
                    </a:p>
                  </a:txBody>
                  <a:tcPr marL="95250" marR="9525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ctr">
                        <a:buNone/>
                      </a:pPr>
                      <a:r>
                        <a:rPr lang="en-US">
                          <a:solidFill>
                            <a:srgbClr val="0A0A0A"/>
                          </a:solidFill>
                          <a:effectLst/>
                          <a:latin typeface="Helvetica Neue"/>
                        </a:rPr>
                        <a:t>FDA: 510(k) pathway, focus on premarket approval</a:t>
                      </a:r>
                      <a:endParaRPr lang="en-US">
                        <a:effectLst/>
                      </a:endParaRPr>
                    </a:p>
                  </a:txBody>
                  <a:tcPr marL="95250" marR="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44366689"/>
                  </a:ext>
                </a:extLst>
              </a:tr>
            </a:tbl>
          </a:graphicData>
        </a:graphic>
      </p:graphicFrame>
      <p:sp>
        <p:nvSpPr>
          <p:cNvPr id="7" name="TextBox 6">
            <a:extLst>
              <a:ext uri="{FF2B5EF4-FFF2-40B4-BE49-F238E27FC236}">
                <a16:creationId xmlns:a16="http://schemas.microsoft.com/office/drawing/2014/main" id="{E15F1151-E917-86D4-F5B9-04B99BAD51DE}"/>
              </a:ext>
            </a:extLst>
          </p:cNvPr>
          <p:cNvSpPr txBox="1"/>
          <p:nvPr/>
        </p:nvSpPr>
        <p:spPr>
          <a:xfrm>
            <a:off x="598715" y="1143001"/>
            <a:ext cx="1023861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4472C4">
                    <a:lumMod val="49000"/>
                  </a:srgbClr>
                </a:solidFill>
                <a:effectLst/>
                <a:uLnTx/>
                <a:uFillTx/>
                <a:latin typeface="Arial"/>
                <a:ea typeface="Helvetica Neue"/>
                <a:cs typeface="Helvetica Neue"/>
                <a:sym typeface="Arial"/>
              </a:rPr>
              <a:t>Comparison of Key Regulations for Healthcare Operators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51403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821F2-E26D-3554-19C8-5C5DE85A6A1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F09DAF-9E7D-DB90-4F92-04D2F7F405B1}"/>
              </a:ext>
            </a:extLst>
          </p:cNvPr>
          <p:cNvPicPr>
            <a:picLocks noChangeAspect="1"/>
          </p:cNvPicPr>
          <p:nvPr/>
        </p:nvPicPr>
        <p:blipFill>
          <a:blip r:embed="rId3"/>
          <a:stretch>
            <a:fillRect/>
          </a:stretch>
        </p:blipFill>
        <p:spPr>
          <a:xfrm>
            <a:off x="621704" y="227634"/>
            <a:ext cx="9053637" cy="6402732"/>
          </a:xfrm>
          <a:prstGeom prst="rect">
            <a:avLst/>
          </a:prstGeom>
        </p:spPr>
      </p:pic>
    </p:spTree>
    <p:extLst>
      <p:ext uri="{BB962C8B-B14F-4D97-AF65-F5344CB8AC3E}">
        <p14:creationId xmlns:p14="http://schemas.microsoft.com/office/powerpoint/2010/main" val="389264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B8B6-2F21-DCFB-C6D3-849273E90FA3}"/>
              </a:ext>
            </a:extLst>
          </p:cNvPr>
          <p:cNvSpPr>
            <a:spLocks noGrp="1"/>
          </p:cNvSpPr>
          <p:nvPr>
            <p:ph type="title"/>
          </p:nvPr>
        </p:nvSpPr>
        <p:spPr/>
        <p:txBody>
          <a:bodyPr/>
          <a:lstStyle/>
          <a:p>
            <a:r>
              <a:rPr lang="en-US" dirty="0"/>
              <a:t>ALARA+</a:t>
            </a:r>
          </a:p>
        </p:txBody>
      </p:sp>
      <p:sp>
        <p:nvSpPr>
          <p:cNvPr id="3" name="Text Placeholder 2">
            <a:extLst>
              <a:ext uri="{FF2B5EF4-FFF2-40B4-BE49-F238E27FC236}">
                <a16:creationId xmlns:a16="http://schemas.microsoft.com/office/drawing/2014/main" id="{6C09C7D3-FE91-F3F8-4EDD-61FC4C954354}"/>
              </a:ext>
            </a:extLst>
          </p:cNvPr>
          <p:cNvSpPr>
            <a:spLocks noGrp="1"/>
          </p:cNvSpPr>
          <p:nvPr>
            <p:ph type="body" sz="quarter" idx="10"/>
          </p:nvPr>
        </p:nvSpPr>
        <p:spPr/>
        <p:txBody>
          <a:bodyPr/>
          <a:lstStyle/>
          <a:p>
            <a:r>
              <a:rPr lang="en-US" dirty="0"/>
              <a:t>As low </a:t>
            </a:r>
            <a:r>
              <a:rPr lang="en-US" i="1" dirty="0"/>
              <a:t>and light</a:t>
            </a:r>
            <a:r>
              <a:rPr lang="en-US" dirty="0"/>
              <a:t> as reasonably achievable</a:t>
            </a:r>
          </a:p>
          <a:p>
            <a:r>
              <a:rPr lang="en-US" dirty="0"/>
              <a:t>Amends ALARA to incorporate orthopedic risks</a:t>
            </a:r>
          </a:p>
          <a:p>
            <a:r>
              <a:rPr lang="en-US" dirty="0"/>
              <a:t>SCAI has initiated a coalition of relevant stakeholders including ACC, SIR, SVS, SVIN to facilitate the following:</a:t>
            </a:r>
          </a:p>
          <a:p>
            <a:pPr lvl="1"/>
            <a:r>
              <a:rPr lang="en-US" dirty="0"/>
              <a:t>Dissemination of best practices with current available technologies</a:t>
            </a:r>
          </a:p>
          <a:p>
            <a:pPr lvl="1"/>
            <a:r>
              <a:rPr lang="en-US" dirty="0"/>
              <a:t>Broader use and customization of ERPDs</a:t>
            </a:r>
          </a:p>
          <a:p>
            <a:pPr lvl="1"/>
            <a:r>
              <a:rPr lang="en-US" dirty="0"/>
              <a:t>Continued technological innovation to protect all fluoroscopic lab personnel</a:t>
            </a:r>
          </a:p>
          <a:p>
            <a:pPr lvl="1"/>
            <a:r>
              <a:rPr lang="en-US" dirty="0"/>
              <a:t>Advocacy at federal and state levels</a:t>
            </a:r>
          </a:p>
          <a:p>
            <a:pPr lvl="1"/>
            <a:endParaRPr lang="en-US" dirty="0"/>
          </a:p>
          <a:p>
            <a:endParaRPr lang="en-US" dirty="0"/>
          </a:p>
        </p:txBody>
      </p:sp>
    </p:spTree>
    <p:extLst>
      <p:ext uri="{BB962C8B-B14F-4D97-AF65-F5344CB8AC3E}">
        <p14:creationId xmlns:p14="http://schemas.microsoft.com/office/powerpoint/2010/main" val="161849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B2D2DFA4-4DB2-C556-D776-AE5D837CE814}"/>
            </a:ext>
          </a:extLst>
        </p:cNvPr>
        <p:cNvGrpSpPr/>
        <p:nvPr/>
      </p:nvGrpSpPr>
      <p:grpSpPr>
        <a:xfrm>
          <a:off x="0" y="0"/>
          <a:ext cx="0" cy="0"/>
          <a:chOff x="0" y="0"/>
          <a:chExt cx="0" cy="0"/>
        </a:xfrm>
      </p:grpSpPr>
      <p:sp>
        <p:nvSpPr>
          <p:cNvPr id="286" name="Google Shape;286;p1">
            <a:extLst>
              <a:ext uri="{FF2B5EF4-FFF2-40B4-BE49-F238E27FC236}">
                <a16:creationId xmlns:a16="http://schemas.microsoft.com/office/drawing/2014/main" id="{B64B1D66-809D-95E7-A06D-B5E79935911D}"/>
              </a:ext>
            </a:extLst>
          </p:cNvPr>
          <p:cNvSpPr txBox="1">
            <a:spLocks noGrp="1"/>
          </p:cNvSpPr>
          <p:nvPr>
            <p:ph type="title"/>
          </p:nvPr>
        </p:nvSpPr>
        <p:spPr>
          <a:xfrm>
            <a:off x="1729409" y="2766218"/>
            <a:ext cx="8733182" cy="1325563"/>
          </a:xfrm>
          <a:prstGeom prst="rect">
            <a:avLst/>
          </a:prstGeom>
          <a:solidFill>
            <a:srgbClr val="C1203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Arial"/>
              <a:buNone/>
            </a:pPr>
            <a:r>
              <a:rPr lang="en-US" sz="3600"/>
              <a:t>Existing Laws and Regulations</a:t>
            </a:r>
            <a:endParaRPr sz="3600"/>
          </a:p>
        </p:txBody>
      </p:sp>
    </p:spTree>
    <p:extLst>
      <p:ext uri="{BB962C8B-B14F-4D97-AF65-F5344CB8AC3E}">
        <p14:creationId xmlns:p14="http://schemas.microsoft.com/office/powerpoint/2010/main" val="39246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C2188-B16B-CB16-D73D-E65BBA5F5C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43E7C-1A92-D5F6-1829-9E8C71E07011}"/>
              </a:ext>
            </a:extLst>
          </p:cNvPr>
          <p:cNvSpPr>
            <a:spLocks noGrp="1"/>
          </p:cNvSpPr>
          <p:nvPr>
            <p:ph type="title"/>
          </p:nvPr>
        </p:nvSpPr>
        <p:spPr>
          <a:xfrm>
            <a:off x="609600" y="685801"/>
            <a:ext cx="10972800" cy="762000"/>
          </a:xfrm>
        </p:spPr>
        <p:txBody>
          <a:bodyPr/>
          <a:lstStyle/>
          <a:p>
            <a:r>
              <a:rPr lang="en-US">
                <a:latin typeface="Arial"/>
                <a:cs typeface="Arial"/>
              </a:rPr>
              <a:t>Background:</a:t>
            </a:r>
            <a:endParaRPr lang="en-US"/>
          </a:p>
        </p:txBody>
      </p:sp>
      <p:sp>
        <p:nvSpPr>
          <p:cNvPr id="3" name="Text Placeholder 2">
            <a:extLst>
              <a:ext uri="{FF2B5EF4-FFF2-40B4-BE49-F238E27FC236}">
                <a16:creationId xmlns:a16="http://schemas.microsoft.com/office/drawing/2014/main" id="{57FC463E-6ED3-A6CE-5001-CBA6A1BDAD3B}"/>
              </a:ext>
            </a:extLst>
          </p:cNvPr>
          <p:cNvSpPr>
            <a:spLocks noGrp="1"/>
          </p:cNvSpPr>
          <p:nvPr>
            <p:ph type="body" sz="quarter" idx="10"/>
          </p:nvPr>
        </p:nvSpPr>
        <p:spPr/>
        <p:txBody>
          <a:bodyPr vert="horz" lIns="91440" tIns="45720" rIns="91440" bIns="45720" rtlCol="0" anchor="t">
            <a:normAutofit fontScale="70000" lnSpcReduction="20000"/>
          </a:bodyPr>
          <a:lstStyle/>
          <a:p>
            <a:pPr>
              <a:lnSpc>
                <a:spcPct val="150000"/>
              </a:lnSpc>
              <a:buSzPct val="150000"/>
            </a:pPr>
            <a:r>
              <a:rPr lang="en-US" sz="2900" dirty="0">
                <a:solidFill>
                  <a:schemeClr val="accent1">
                    <a:lumMod val="50000"/>
                  </a:schemeClr>
                </a:solidFill>
                <a:latin typeface="Arial"/>
                <a:cs typeface="Helvetica"/>
              </a:rPr>
              <a:t>Radiation and lab injuries affect physicians in several specialties including cardiovascular, neurovascular, vascular, and radiology. Data from medical colleges and boards show approximately 8,500 physicians in the US and approximately 13,000 nurses and 11,300 technicians involved in fluoroscopy-guided interventional procedures. These numbers continue to increase year-over-year. </a:t>
            </a:r>
            <a:r>
              <a:rPr lang="en-US" sz="2900" baseline="30000" dirty="0">
                <a:solidFill>
                  <a:schemeClr val="accent1">
                    <a:lumMod val="50000"/>
                  </a:schemeClr>
                </a:solidFill>
                <a:latin typeface="Arial"/>
                <a:cs typeface="Helvetica"/>
              </a:rPr>
              <a:t>1</a:t>
            </a:r>
            <a:endParaRPr lang="en-US" sz="2900" baseline="30000" dirty="0">
              <a:solidFill>
                <a:schemeClr val="accent1">
                  <a:lumMod val="50000"/>
                </a:schemeClr>
              </a:solidFill>
              <a:latin typeface="Arial"/>
            </a:endParaRPr>
          </a:p>
          <a:p>
            <a:pPr>
              <a:lnSpc>
                <a:spcPct val="150000"/>
              </a:lnSpc>
              <a:buSzPct val="150000"/>
            </a:pPr>
            <a:r>
              <a:rPr lang="en-US" sz="2900" dirty="0">
                <a:solidFill>
                  <a:schemeClr val="accent1">
                    <a:lumMod val="50000"/>
                  </a:schemeClr>
                </a:solidFill>
                <a:latin typeface="Arial"/>
                <a:cs typeface="Helvetica"/>
              </a:rPr>
              <a:t>All facilities, including federal (VA), follow regulations on the acceptable use of radiation in diagnostic and therapeutic use in medicine. However, these regulations date back to late 1960s and early 1970s and have not been updated to account for changes in procedures or radiation protection.</a:t>
            </a:r>
            <a:endParaRPr lang="en-US" sz="2900" dirty="0">
              <a:solidFill>
                <a:schemeClr val="accent1">
                  <a:lumMod val="50000"/>
                </a:schemeClr>
              </a:solidFill>
              <a:cs typeface="Helvetica"/>
            </a:endParaRPr>
          </a:p>
        </p:txBody>
      </p:sp>
      <p:sp>
        <p:nvSpPr>
          <p:cNvPr id="4" name="TextBox 3">
            <a:extLst>
              <a:ext uri="{FF2B5EF4-FFF2-40B4-BE49-F238E27FC236}">
                <a16:creationId xmlns:a16="http://schemas.microsoft.com/office/drawing/2014/main" id="{6FC9116C-8B3D-10A1-4CE0-09550132ECE9}"/>
              </a:ext>
            </a:extLst>
          </p:cNvPr>
          <p:cNvSpPr txBox="1"/>
          <p:nvPr/>
        </p:nvSpPr>
        <p:spPr>
          <a:xfrm>
            <a:off x="786848" y="6336196"/>
            <a:ext cx="60960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72827"/>
                </a:solidFill>
                <a:effectLst/>
                <a:uLnTx/>
                <a:uFillTx/>
                <a:latin typeface="Helvetica"/>
                <a:ea typeface="Helvetica"/>
                <a:cs typeface="Helvetica"/>
                <a:sym typeface="Arial"/>
              </a:rPr>
              <a:t>Ref 1: 2012-2013 IMV Cath Lab Survey.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2870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BF2F-487B-1D70-6AE2-D70EA7FC22AF}"/>
              </a:ext>
            </a:extLst>
          </p:cNvPr>
          <p:cNvSpPr>
            <a:spLocks noGrp="1"/>
          </p:cNvSpPr>
          <p:nvPr>
            <p:ph type="title"/>
          </p:nvPr>
        </p:nvSpPr>
        <p:spPr/>
        <p:txBody>
          <a:bodyPr>
            <a:normAutofit/>
          </a:bodyPr>
          <a:lstStyle/>
          <a:p>
            <a:r>
              <a:rPr lang="en-US" dirty="0"/>
              <a:t>Regulatory Regime in the US – </a:t>
            </a:r>
            <a:br>
              <a:rPr lang="en-US" dirty="0"/>
            </a:br>
            <a:r>
              <a:rPr lang="en-US" dirty="0"/>
              <a:t>Federal Government</a:t>
            </a:r>
          </a:p>
        </p:txBody>
      </p:sp>
      <p:sp>
        <p:nvSpPr>
          <p:cNvPr id="3" name="Content Placeholder 2">
            <a:extLst>
              <a:ext uri="{FF2B5EF4-FFF2-40B4-BE49-F238E27FC236}">
                <a16:creationId xmlns:a16="http://schemas.microsoft.com/office/drawing/2014/main" id="{AA4D44E3-31C0-4366-E36E-A597123138EC}"/>
              </a:ext>
            </a:extLst>
          </p:cNvPr>
          <p:cNvSpPr>
            <a:spLocks noGrp="1"/>
          </p:cNvSpPr>
          <p:nvPr>
            <p:ph sz="half" idx="1"/>
          </p:nvPr>
        </p:nvSpPr>
        <p:spPr>
          <a:xfrm>
            <a:off x="838200" y="1825625"/>
            <a:ext cx="6979577" cy="4144637"/>
          </a:xfrm>
        </p:spPr>
        <p:txBody>
          <a:bodyPr vert="horz" lIns="91440" tIns="45720" rIns="91440" bIns="45720" rtlCol="0" anchor="t">
            <a:noAutofit/>
          </a:bodyPr>
          <a:lstStyle/>
          <a:p>
            <a:r>
              <a:rPr lang="en-US" sz="2000" dirty="0">
                <a:latin typeface="Arial"/>
                <a:cs typeface="Arial"/>
              </a:rPr>
              <a:t>Food and Drug Administration (FDA)</a:t>
            </a:r>
          </a:p>
          <a:p>
            <a:pPr lvl="1">
              <a:buFont typeface="Arial" panose="020B0604020202020204" pitchFamily="34" charset="0"/>
              <a:buChar char="•"/>
            </a:pPr>
            <a:r>
              <a:rPr lang="en-US" sz="1800" dirty="0">
                <a:latin typeface="Arial"/>
                <a:cs typeface="Arial"/>
              </a:rPr>
              <a:t>Regulates manufacturing of fluoroscopic X-ray systems through the Electronic Product Registration Control (EPRC) provision</a:t>
            </a:r>
          </a:p>
          <a:p>
            <a:pPr lvl="1"/>
            <a:endParaRPr lang="en-US" sz="1800" dirty="0">
              <a:latin typeface="Arial"/>
              <a:cs typeface="Arial"/>
            </a:endParaRPr>
          </a:p>
          <a:p>
            <a:r>
              <a:rPr lang="en-US" sz="2000" dirty="0">
                <a:latin typeface="Arial"/>
                <a:cs typeface="Arial"/>
              </a:rPr>
              <a:t>Occupational Health and Safety Administration (OSHA)</a:t>
            </a:r>
          </a:p>
          <a:p>
            <a:pPr lvl="1">
              <a:buFont typeface="Arial" panose="020B0604020202020204" pitchFamily="34" charset="0"/>
              <a:buChar char="•"/>
            </a:pPr>
            <a:r>
              <a:rPr lang="en-US" sz="1800" dirty="0">
                <a:latin typeface="Arial"/>
                <a:cs typeface="Arial"/>
              </a:rPr>
              <a:t>Regulates occupational radiation exposure</a:t>
            </a:r>
          </a:p>
          <a:p>
            <a:pPr lvl="1">
              <a:buFont typeface="Arial" panose="020B0604020202020204" pitchFamily="34" charset="0"/>
              <a:buChar char="•"/>
            </a:pPr>
            <a:r>
              <a:rPr lang="en-US" sz="1800" dirty="0">
                <a:latin typeface="Arial"/>
                <a:cs typeface="Arial"/>
              </a:rPr>
              <a:t>Mandates disclosure of exposure to employees</a:t>
            </a:r>
          </a:p>
          <a:p>
            <a:pPr lvl="1">
              <a:buFont typeface="Arial" panose="020B0604020202020204" pitchFamily="34" charset="0"/>
              <a:buChar char="•"/>
            </a:pPr>
            <a:endParaRPr lang="en-US" sz="1800" dirty="0">
              <a:latin typeface="Arial"/>
              <a:cs typeface="Arial"/>
            </a:endParaRPr>
          </a:p>
          <a:p>
            <a:r>
              <a:rPr lang="en-US" sz="2000" dirty="0">
                <a:latin typeface="Arial"/>
                <a:cs typeface="Arial"/>
              </a:rPr>
              <a:t>Nuclear Regulatory Commission (NRC)</a:t>
            </a:r>
          </a:p>
          <a:p>
            <a:pPr lvl="1">
              <a:buFont typeface="Arial" panose="020B0604020202020204" pitchFamily="34" charset="0"/>
              <a:buChar char="•"/>
            </a:pPr>
            <a:r>
              <a:rPr lang="en-US" sz="1800" dirty="0">
                <a:latin typeface="Arial"/>
                <a:cs typeface="Arial"/>
              </a:rPr>
              <a:t>Establishes guidelines for dose limits</a:t>
            </a:r>
          </a:p>
          <a:p>
            <a:pPr lvl="1">
              <a:buFont typeface="Arial" panose="020B0604020202020204" pitchFamily="34" charset="0"/>
              <a:buChar char="•"/>
            </a:pPr>
            <a:r>
              <a:rPr lang="en-US" sz="1800" dirty="0">
                <a:latin typeface="Arial"/>
                <a:cs typeface="Arial"/>
              </a:rPr>
              <a:t>Works in partnership with state regulatory authorities</a:t>
            </a:r>
          </a:p>
        </p:txBody>
      </p:sp>
      <p:pic>
        <p:nvPicPr>
          <p:cNvPr id="5" name="Content Placeholder 8">
            <a:extLst>
              <a:ext uri="{FF2B5EF4-FFF2-40B4-BE49-F238E27FC236}">
                <a16:creationId xmlns:a16="http://schemas.microsoft.com/office/drawing/2014/main" id="{571C2A9B-3F2C-4B3D-0F2F-3BE6B8295F4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39468" y="1210484"/>
            <a:ext cx="2343896" cy="968024"/>
          </a:xfrm>
          <a:prstGeom prst="rect">
            <a:avLst/>
          </a:prstGeom>
        </p:spPr>
      </p:pic>
      <p:pic>
        <p:nvPicPr>
          <p:cNvPr id="6" name="Content Placeholder 10">
            <a:extLst>
              <a:ext uri="{FF2B5EF4-FFF2-40B4-BE49-F238E27FC236}">
                <a16:creationId xmlns:a16="http://schemas.microsoft.com/office/drawing/2014/main" id="{30E7B756-C6AE-3B0F-CE58-AA5ED2DF3B2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74052" y="2790195"/>
            <a:ext cx="3087035" cy="889146"/>
          </a:xfrm>
          <a:prstGeom prst="rect">
            <a:avLst/>
          </a:prstGeom>
        </p:spPr>
      </p:pic>
      <p:pic>
        <p:nvPicPr>
          <p:cNvPr id="7" name="Picture 6">
            <a:extLst>
              <a:ext uri="{FF2B5EF4-FFF2-40B4-BE49-F238E27FC236}">
                <a16:creationId xmlns:a16="http://schemas.microsoft.com/office/drawing/2014/main" id="{33FC6CFE-CB6F-527B-24EC-AFAB7C32672A}"/>
              </a:ext>
            </a:extLst>
          </p:cNvPr>
          <p:cNvPicPr>
            <a:picLocks noChangeAspect="1"/>
          </p:cNvPicPr>
          <p:nvPr/>
        </p:nvPicPr>
        <p:blipFill>
          <a:blip r:embed="rId4"/>
          <a:stretch>
            <a:fillRect/>
          </a:stretch>
        </p:blipFill>
        <p:spPr>
          <a:xfrm>
            <a:off x="8558131" y="4382609"/>
            <a:ext cx="3103872" cy="1265109"/>
          </a:xfrm>
          <a:prstGeom prst="rect">
            <a:avLst/>
          </a:prstGeom>
        </p:spPr>
      </p:pic>
    </p:spTree>
    <p:extLst>
      <p:ext uri="{BB962C8B-B14F-4D97-AF65-F5344CB8AC3E}">
        <p14:creationId xmlns:p14="http://schemas.microsoft.com/office/powerpoint/2010/main" val="302119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2A93-5D0A-6639-F2EF-45EC677302D5}"/>
              </a:ext>
            </a:extLst>
          </p:cNvPr>
          <p:cNvSpPr>
            <a:spLocks noGrp="1"/>
          </p:cNvSpPr>
          <p:nvPr>
            <p:ph type="title"/>
          </p:nvPr>
        </p:nvSpPr>
        <p:spPr/>
        <p:txBody>
          <a:bodyPr>
            <a:normAutofit/>
          </a:bodyPr>
          <a:lstStyle/>
          <a:p>
            <a:r>
              <a:rPr lang="en-US" dirty="0"/>
              <a:t>Variability in State-Level Regulation</a:t>
            </a:r>
          </a:p>
        </p:txBody>
      </p:sp>
      <p:sp>
        <p:nvSpPr>
          <p:cNvPr id="3" name="Content Placeholder 2">
            <a:extLst>
              <a:ext uri="{FF2B5EF4-FFF2-40B4-BE49-F238E27FC236}">
                <a16:creationId xmlns:a16="http://schemas.microsoft.com/office/drawing/2014/main" id="{0CB49A71-CBFB-C89B-E16C-FDD55BC79E86}"/>
              </a:ext>
            </a:extLst>
          </p:cNvPr>
          <p:cNvSpPr>
            <a:spLocks noGrp="1"/>
          </p:cNvSpPr>
          <p:nvPr>
            <p:ph idx="1"/>
          </p:nvPr>
        </p:nvSpPr>
        <p:spPr/>
        <p:txBody>
          <a:bodyPr>
            <a:normAutofit fontScale="92500" lnSpcReduction="10000"/>
          </a:bodyPr>
          <a:lstStyle/>
          <a:p>
            <a:r>
              <a:rPr lang="en-US" dirty="0"/>
              <a:t>Responsibility for regulation:</a:t>
            </a:r>
          </a:p>
          <a:p>
            <a:pPr lvl="1">
              <a:buFont typeface="Arial" panose="020B0604020202020204" pitchFamily="34" charset="0"/>
              <a:buChar char="•"/>
            </a:pPr>
            <a:r>
              <a:rPr lang="en-US" dirty="0"/>
              <a:t>Department of Public Health – 30 states</a:t>
            </a:r>
          </a:p>
          <a:p>
            <a:pPr lvl="1">
              <a:buFont typeface="Arial" panose="020B0604020202020204" pitchFamily="34" charset="0"/>
              <a:buChar char="•"/>
            </a:pPr>
            <a:r>
              <a:rPr lang="en-US" dirty="0"/>
              <a:t>Department of Environmental Protection – 16 states</a:t>
            </a:r>
          </a:p>
          <a:p>
            <a:r>
              <a:rPr lang="en-US" dirty="0"/>
              <a:t>All states adhere to NRC standard of 5,000 mrem (50 mSv)</a:t>
            </a:r>
            <a:r>
              <a:rPr lang="en-US" baseline="30000" dirty="0"/>
              <a:t>1</a:t>
            </a:r>
            <a:r>
              <a:rPr lang="en-US" dirty="0"/>
              <a:t> annual exposure limit</a:t>
            </a:r>
          </a:p>
          <a:p>
            <a:pPr lvl="1">
              <a:buFont typeface="Arial" panose="020B0604020202020204" pitchFamily="34" charset="0"/>
              <a:buChar char="•"/>
            </a:pPr>
            <a:r>
              <a:rPr lang="en-US" dirty="0"/>
              <a:t>BUT – ICRP (International Commission on Radiation Protection)</a:t>
            </a:r>
            <a:r>
              <a:rPr lang="en-US" baseline="30000" dirty="0"/>
              <a:t>2</a:t>
            </a:r>
            <a:r>
              <a:rPr lang="en-US" dirty="0"/>
              <a:t> recommends 20 mSv, which has not been widely adopted</a:t>
            </a:r>
          </a:p>
          <a:p>
            <a:r>
              <a:rPr lang="en-US" dirty="0"/>
              <a:t>Single dosimeter – 48/50 states</a:t>
            </a:r>
          </a:p>
          <a:p>
            <a:r>
              <a:rPr lang="en-US" dirty="0"/>
              <a:t>Specified training and/or certification – 47/50 states</a:t>
            </a:r>
          </a:p>
          <a:p>
            <a:r>
              <a:rPr lang="en-US" dirty="0"/>
              <a:t>Site-specific radiation safety programs – 47/50 states</a:t>
            </a:r>
          </a:p>
          <a:p>
            <a:endParaRPr lang="en-US" dirty="0"/>
          </a:p>
        </p:txBody>
      </p:sp>
      <p:sp>
        <p:nvSpPr>
          <p:cNvPr id="4" name="TextBox 3">
            <a:extLst>
              <a:ext uri="{FF2B5EF4-FFF2-40B4-BE49-F238E27FC236}">
                <a16:creationId xmlns:a16="http://schemas.microsoft.com/office/drawing/2014/main" id="{D65BCAEE-CB6A-9830-98C3-AF887556393A}"/>
              </a:ext>
            </a:extLst>
          </p:cNvPr>
          <p:cNvSpPr txBox="1"/>
          <p:nvPr/>
        </p:nvSpPr>
        <p:spPr>
          <a:xfrm>
            <a:off x="202018" y="6220047"/>
            <a:ext cx="4626972" cy="646331"/>
          </a:xfrm>
          <a:prstGeom prst="rect">
            <a:avLst/>
          </a:prstGeom>
          <a:noFill/>
        </p:spPr>
        <p:txBody>
          <a:bodyPr wrap="none" rtlCol="0">
            <a:spAutoFit/>
          </a:bodyPr>
          <a:lstStyle/>
          <a:p>
            <a:r>
              <a:rPr lang="en-US" dirty="0"/>
              <a:t>1.</a:t>
            </a:r>
            <a:r>
              <a:rPr lang="en-US" i="1" dirty="0"/>
              <a:t> Code of Federal Regulations</a:t>
            </a:r>
            <a:r>
              <a:rPr lang="en-US" dirty="0"/>
              <a:t> (</a:t>
            </a:r>
            <a:r>
              <a:rPr lang="en-US" u="sng" dirty="0">
                <a:hlinkClick r:id="rId3"/>
              </a:rPr>
              <a:t>10 CFR Part 20</a:t>
            </a:r>
            <a:r>
              <a:rPr lang="en-US" dirty="0"/>
              <a:t>) </a:t>
            </a:r>
          </a:p>
          <a:p>
            <a:r>
              <a:rPr lang="en-US" dirty="0"/>
              <a:t>2. ICRP Publication 96, 2005, page 51</a:t>
            </a:r>
          </a:p>
        </p:txBody>
      </p:sp>
    </p:spTree>
    <p:extLst>
      <p:ext uri="{BB962C8B-B14F-4D97-AF65-F5344CB8AC3E}">
        <p14:creationId xmlns:p14="http://schemas.microsoft.com/office/powerpoint/2010/main" val="364461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11502-4B77-1C9F-E93B-A3C96289D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AF986-54AA-C3D6-8E3F-8B340E5519F0}"/>
              </a:ext>
            </a:extLst>
          </p:cNvPr>
          <p:cNvSpPr>
            <a:spLocks noGrp="1"/>
          </p:cNvSpPr>
          <p:nvPr>
            <p:ph type="title"/>
          </p:nvPr>
        </p:nvSpPr>
        <p:spPr>
          <a:xfrm>
            <a:off x="609600" y="685800"/>
            <a:ext cx="10972800" cy="733425"/>
          </a:xfrm>
        </p:spPr>
        <p:txBody>
          <a:bodyPr/>
          <a:lstStyle/>
          <a:p>
            <a:r>
              <a:rPr lang="en-US">
                <a:latin typeface="Arial"/>
                <a:cs typeface="Arial"/>
              </a:rPr>
              <a:t>State Regulations:</a:t>
            </a:r>
            <a:endParaRPr lang="en-US"/>
          </a:p>
        </p:txBody>
      </p:sp>
      <p:sp>
        <p:nvSpPr>
          <p:cNvPr id="3" name="Text Placeholder 2">
            <a:extLst>
              <a:ext uri="{FF2B5EF4-FFF2-40B4-BE49-F238E27FC236}">
                <a16:creationId xmlns:a16="http://schemas.microsoft.com/office/drawing/2014/main" id="{3579E72E-9888-D7BC-B906-577D08BDA5CE}"/>
              </a:ext>
            </a:extLst>
          </p:cNvPr>
          <p:cNvSpPr>
            <a:spLocks noGrp="1"/>
          </p:cNvSpPr>
          <p:nvPr>
            <p:ph type="body" sz="quarter" idx="10"/>
          </p:nvPr>
        </p:nvSpPr>
        <p:spPr>
          <a:xfrm>
            <a:off x="609600" y="1825626"/>
            <a:ext cx="10972800" cy="4572084"/>
          </a:xfrm>
        </p:spPr>
        <p:txBody>
          <a:bodyPr vert="horz" lIns="91440" tIns="45720" rIns="91440" bIns="45720" rtlCol="0" anchor="t">
            <a:normAutofit/>
          </a:bodyPr>
          <a:lstStyle/>
          <a:p>
            <a:pPr>
              <a:lnSpc>
                <a:spcPct val="150000"/>
              </a:lnSpc>
            </a:pPr>
            <a:r>
              <a:rPr lang="en-US" sz="2000" dirty="0">
                <a:latin typeface="Arial"/>
                <a:cs typeface="Arial"/>
              </a:rPr>
              <a:t>Individual states set their own occupational dose limits, though most adopt the recommendations developed by the National Council on Radiation Protection and Measurements (NCRP).</a:t>
            </a:r>
            <a:endParaRPr lang="en-US" dirty="0"/>
          </a:p>
          <a:p>
            <a:pPr>
              <a:lnSpc>
                <a:spcPct val="150000"/>
              </a:lnSpc>
            </a:pPr>
            <a:r>
              <a:rPr lang="en-US" sz="2000" b="1" dirty="0">
                <a:latin typeface="Arial"/>
                <a:cs typeface="Arial"/>
              </a:rPr>
              <a:t>Medical personnel working in x-ray procedure rooms should wear 0.25- or 0.5-mm equivalent lead aprons</a:t>
            </a:r>
            <a:r>
              <a:rPr lang="en-US" sz="2000" dirty="0">
                <a:latin typeface="Arial"/>
                <a:cs typeface="Arial"/>
              </a:rPr>
              <a:t> augmented with thyroid shields and, when appropriate, humeral shields. Professional societies recommend that protective wraparound aprons with thyroid shields should be </a:t>
            </a:r>
            <a:r>
              <a:rPr lang="en-US" sz="2000" b="1" i="1" dirty="0">
                <a:latin typeface="Arial"/>
                <a:cs typeface="Arial"/>
              </a:rPr>
              <a:t>used at all times</a:t>
            </a:r>
            <a:r>
              <a:rPr lang="en-US" sz="2000" dirty="0">
                <a:latin typeface="Arial"/>
                <a:cs typeface="Arial"/>
              </a:rPr>
              <a:t> during fluoroscopic procedures. </a:t>
            </a:r>
          </a:p>
          <a:p>
            <a:pPr>
              <a:lnSpc>
                <a:spcPct val="150000"/>
              </a:lnSpc>
            </a:pPr>
            <a:r>
              <a:rPr lang="en-US" sz="2000" dirty="0">
                <a:latin typeface="Arial"/>
                <a:cs typeface="Arial"/>
              </a:rPr>
              <a:t>Additional tools such as shielded caps, glasses, sleeves, or other shielding highly recommended</a:t>
            </a:r>
            <a:endParaRPr lang="en-US" sz="2000" dirty="0"/>
          </a:p>
          <a:p>
            <a:pPr marL="0" indent="0">
              <a:buNone/>
            </a:pPr>
            <a:endParaRPr lang="en-US" sz="2000" dirty="0"/>
          </a:p>
          <a:p>
            <a:endParaRPr lang="en-US" sz="3600" dirty="0"/>
          </a:p>
          <a:p>
            <a:endParaRPr lang="en-US" dirty="0"/>
          </a:p>
        </p:txBody>
      </p:sp>
    </p:spTree>
    <p:extLst>
      <p:ext uri="{BB962C8B-B14F-4D97-AF65-F5344CB8AC3E}">
        <p14:creationId xmlns:p14="http://schemas.microsoft.com/office/powerpoint/2010/main" val="1346338666"/>
      </p:ext>
    </p:extLst>
  </p:cSld>
  <p:clrMapOvr>
    <a:masterClrMapping/>
  </p:clrMapOvr>
</p:sld>
</file>

<file path=ppt/theme/theme1.xml><?xml version="1.0" encoding="utf-8"?>
<a:theme xmlns:a="http://schemas.openxmlformats.org/drawingml/2006/main" name="SCAI - Layout 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CAI - Layout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5B06B210274942967B73F88210ED05" ma:contentTypeVersion="19" ma:contentTypeDescription="Create a new document." ma:contentTypeScope="" ma:versionID="1e379241474bbfdfc477922b0659b483">
  <xsd:schema xmlns:xsd="http://www.w3.org/2001/XMLSchema" xmlns:xs="http://www.w3.org/2001/XMLSchema" xmlns:p="http://schemas.microsoft.com/office/2006/metadata/properties" xmlns:ns2="69a08617-8f5f-4234-a268-e0d4d9400d82" xmlns:ns3="f9c23a12-a21f-4777-b415-86ed6bd6e346" targetNamespace="http://schemas.microsoft.com/office/2006/metadata/properties" ma:root="true" ma:fieldsID="6d0ea179dbb6dff2f5d20d53c2bb1191" ns2:_="" ns3:_="">
    <xsd:import namespace="69a08617-8f5f-4234-a268-e0d4d9400d82"/>
    <xsd:import namespace="f9c23a12-a21f-4777-b415-86ed6bd6e3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Location" minOccurs="0"/>
                <xsd:element ref="ns2:MediaServiceDateTaken" minOccurs="0"/>
                <xsd:element ref="ns3:SharedWithUsers" minOccurs="0"/>
                <xsd:element ref="ns3:SharedWithDetail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a08617-8f5f-4234-a268-e0d4d9400d8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Location" ma:index="11" nillable="true" ma:displayName="MediaServiceLocation" ma:description="" ma:internalName="MediaServiceLocation" ma:readOnly="true">
      <xsd:simpleType>
        <xsd:restriction base="dms:Text"/>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6774d1-9a99-4abc-a9c4-f397d3eff48d"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c23a12-a21f-4777-b415-86ed6bd6e34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2fd1d1-79bf-4227-8952-a5d3719c9657}" ma:internalName="TaxCatchAll" ma:showField="CatchAllData" ma:web="f9c23a12-a21f-4777-b415-86ed6bd6e3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a08617-8f5f-4234-a268-e0d4d9400d82">
      <Terms xmlns="http://schemas.microsoft.com/office/infopath/2007/PartnerControls"/>
    </lcf76f155ced4ddcb4097134ff3c332f>
    <TaxCatchAll xmlns="f9c23a12-a21f-4777-b415-86ed6bd6e34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C23C2E-FF35-46C1-B6F1-CA6D4FFF5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a08617-8f5f-4234-a268-e0d4d9400d82"/>
    <ds:schemaRef ds:uri="f9c23a12-a21f-4777-b415-86ed6bd6e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7BDCA9-EE00-4FB9-B9AB-668E4F3453D6}">
  <ds:schemaRefs>
    <ds:schemaRef ds:uri="http://schemas.microsoft.com/office/2006/metadata/properties"/>
    <ds:schemaRef ds:uri="http://schemas.microsoft.com/office/infopath/2007/PartnerControls"/>
    <ds:schemaRef ds:uri="69a08617-8f5f-4234-a268-e0d4d9400d82"/>
    <ds:schemaRef ds:uri="f9c23a12-a21f-4777-b415-86ed6bd6e346"/>
  </ds:schemaRefs>
</ds:datastoreItem>
</file>

<file path=customXml/itemProps3.xml><?xml version="1.0" encoding="utf-8"?>
<ds:datastoreItem xmlns:ds="http://schemas.openxmlformats.org/officeDocument/2006/customXml" ds:itemID="{9287F7A2-ED74-4DA6-BA32-4119D927EF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TotalTime>
  <Words>1961</Words>
  <Application>Microsoft Office PowerPoint</Application>
  <PresentationFormat>Widescreen</PresentationFormat>
  <Paragraphs>150</Paragraphs>
  <Slides>23</Slides>
  <Notes>5</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SCAI - Layout A</vt:lpstr>
      <vt:lpstr>2_SCAI - Layout A</vt:lpstr>
      <vt:lpstr>2026 ALARA+ Toolkit: Government Advocacy</vt:lpstr>
      <vt:lpstr>Relevance to SCAI Members</vt:lpstr>
      <vt:lpstr>PowerPoint Presentation</vt:lpstr>
      <vt:lpstr>ALARA+</vt:lpstr>
      <vt:lpstr>Existing Laws and Regulations</vt:lpstr>
      <vt:lpstr>Background:</vt:lpstr>
      <vt:lpstr>Regulatory Regime in the US –  Federal Government</vt:lpstr>
      <vt:lpstr>Variability in State-Level Regulation</vt:lpstr>
      <vt:lpstr>State Regulations:</vt:lpstr>
      <vt:lpstr>State Regulations:</vt:lpstr>
      <vt:lpstr>Perspective of the Administration</vt:lpstr>
      <vt:lpstr>Variation in Barrier Regulations Nationwide</vt:lpstr>
      <vt:lpstr>State Laws Requiring Use of Lead Aprons</vt:lpstr>
      <vt:lpstr>State Laws Requiring Use of Lead Aprons</vt:lpstr>
      <vt:lpstr>General CoP for Medicare</vt:lpstr>
      <vt:lpstr>Medicare CoP Conditions: </vt:lpstr>
      <vt:lpstr>Medicare CoP Conditions: </vt:lpstr>
      <vt:lpstr>How to Advocate for Yourself: Regulatory Bodies</vt:lpstr>
      <vt:lpstr>With State and Federal Regulators</vt:lpstr>
      <vt:lpstr>With State and Federal Regulators</vt:lpstr>
      <vt:lpstr>With State and Federal Regulators</vt:lpstr>
      <vt:lpstr>International Perspective</vt:lpstr>
      <vt:lpstr>International Perspective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Firestone</dc:creator>
  <cp:lastModifiedBy>Scott Firestone</cp:lastModifiedBy>
  <cp:revision>3</cp:revision>
  <dcterms:created xsi:type="dcterms:W3CDTF">2026-03-20T19:12:38Z</dcterms:created>
  <dcterms:modified xsi:type="dcterms:W3CDTF">2026-03-23T14:53:12Z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0x010100485B06B210274942967B73F88210ED05</vt:lpwstr>
  </property>
  <property fmtid="{D5CDD505-2E9C-101B-9397-08002B2CF9AE}" pid="3" name="MediaServiceImageTags">
    <vt:lpwstr/>
  </property>
</Properties>
</file>