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27"/>
  </p:notesMasterIdLst>
  <p:sldIdLst>
    <p:sldId id="344" r:id="rId6"/>
    <p:sldId id="2147472811" r:id="rId7"/>
    <p:sldId id="2147472782" r:id="rId8"/>
    <p:sldId id="2147480635" r:id="rId9"/>
    <p:sldId id="347" r:id="rId10"/>
    <p:sldId id="261" r:id="rId11"/>
    <p:sldId id="264" r:id="rId12"/>
    <p:sldId id="2147472769" r:id="rId13"/>
    <p:sldId id="2147472770" r:id="rId14"/>
    <p:sldId id="265" r:id="rId15"/>
    <p:sldId id="267" r:id="rId16"/>
    <p:sldId id="2147472763" r:id="rId17"/>
    <p:sldId id="2147472772" r:id="rId18"/>
    <p:sldId id="2147480632" r:id="rId19"/>
    <p:sldId id="2147472783" r:id="rId20"/>
    <p:sldId id="379" r:id="rId21"/>
    <p:sldId id="2147472784" r:id="rId22"/>
    <p:sldId id="2147472785" r:id="rId23"/>
    <p:sldId id="377" r:id="rId24"/>
    <p:sldId id="2147472775" r:id="rId25"/>
    <p:sldId id="21474728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1B741-410F-43E0-977C-2F2986AE60E4}" v="6" dt="2026-03-20T19:16:16.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64AE0-2110-41E1-8D91-CBE6CD318C2A}"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9D09B-EA05-4648-A4AF-AD1DE1809E83}" type="slidenum">
              <a:rPr lang="en-US" smtClean="0"/>
              <a:t>‹#›</a:t>
            </a:fld>
            <a:endParaRPr lang="en-US"/>
          </a:p>
        </p:txBody>
      </p:sp>
    </p:spTree>
    <p:extLst>
      <p:ext uri="{BB962C8B-B14F-4D97-AF65-F5344CB8AC3E}">
        <p14:creationId xmlns:p14="http://schemas.microsoft.com/office/powerpoint/2010/main" val="76359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FFDCCDBA-6689-2616-41BE-CC0AF20D0771}"/>
            </a:ext>
          </a:extLst>
        </p:cNvPr>
        <p:cNvGrpSpPr/>
        <p:nvPr/>
      </p:nvGrpSpPr>
      <p:grpSpPr>
        <a:xfrm>
          <a:off x="0" y="0"/>
          <a:ext cx="0" cy="0"/>
          <a:chOff x="0" y="0"/>
          <a:chExt cx="0" cy="0"/>
        </a:xfrm>
      </p:grpSpPr>
      <p:sp>
        <p:nvSpPr>
          <p:cNvPr id="283" name="Google Shape;283;p1:notes">
            <a:extLst>
              <a:ext uri="{FF2B5EF4-FFF2-40B4-BE49-F238E27FC236}">
                <a16:creationId xmlns:a16="http://schemas.microsoft.com/office/drawing/2014/main" id="{9B62AED2-F5B1-30EF-339D-3DA2C42CE0C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notes">
            <a:extLst>
              <a:ext uri="{FF2B5EF4-FFF2-40B4-BE49-F238E27FC236}">
                <a16:creationId xmlns:a16="http://schemas.microsoft.com/office/drawing/2014/main" id="{4A7C11DC-A6F0-5FB4-53A2-B174AC1DC2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94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1. </a:t>
            </a:r>
            <a:r>
              <a:rPr lang="en-US" sz="1200" i="1" dirty="0"/>
              <a:t>RAMPART </a:t>
            </a:r>
            <a:r>
              <a:rPr lang="en-US" sz="1200" i="1" dirty="0" err="1"/>
              <a:t>ic</a:t>
            </a:r>
            <a:r>
              <a:rPr lang="en-US" sz="1200" dirty="0"/>
              <a:t>. (n.d.). RAMPART </a:t>
            </a:r>
            <a:r>
              <a:rPr lang="en-US" sz="1200" dirty="0" err="1"/>
              <a:t>Ic</a:t>
            </a:r>
            <a:r>
              <a:rPr lang="en-US" sz="1200" dirty="0"/>
              <a:t>. Retrieved April 17, 2025, from https://www.rampartic.com/</a:t>
            </a:r>
          </a:p>
          <a:p>
            <a:pPr marL="0" indent="0">
              <a:buNone/>
            </a:pPr>
            <a:r>
              <a:rPr lang="en-US" sz="1200" dirty="0"/>
              <a:t>2. </a:t>
            </a:r>
            <a:r>
              <a:rPr lang="en-US" sz="1200" i="1" dirty="0"/>
              <a:t>Scatter Radiation Protection for the entire Cath Lab team | The </a:t>
            </a:r>
            <a:r>
              <a:rPr lang="en-US" sz="1200" i="1" dirty="0" err="1"/>
              <a:t>EggNestTM</a:t>
            </a:r>
            <a:r>
              <a:rPr lang="en-US" sz="1200" dirty="0"/>
              <a:t>. (2025, March 17). Egg Medical. https://eggmedical.com/</a:t>
            </a:r>
          </a:p>
          <a:p>
            <a:pPr marL="0" indent="0">
              <a:buNone/>
            </a:pPr>
            <a:r>
              <a:rPr lang="en-US" sz="1200" dirty="0"/>
              <a:t>3. Abudayyeh, I., Dupont, A. G., Hermiller, J. B., Mascarenhas, J., Velagapudi, P., </a:t>
            </a:r>
            <a:r>
              <a:rPr lang="en-US" sz="1200" dirty="0" err="1"/>
              <a:t>Ijioma</a:t>
            </a:r>
            <a:r>
              <a:rPr lang="en-US" sz="1200" dirty="0"/>
              <a:t>, N. N., Duffy, P. L., Kolansky, D. M., Cigarroa, J., Scantlebury, D. C., Skelding, K., &amp; Klein, A. J. (2025). Occupational Health Hazards in the Cardiac Catheterization Laboratory: Results of the 2023 SCAI Survey. </a:t>
            </a:r>
            <a:r>
              <a:rPr lang="en-US" sz="1200" i="1" dirty="0"/>
              <a:t>Journal of the Society for Cardiovascular Angiography &amp; Interventions, </a:t>
            </a:r>
            <a:r>
              <a:rPr lang="en-US" sz="1200" dirty="0"/>
              <a:t>102493. https://doi.org/10.1016/j.jscai.2024.102493</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4164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F1F1F"/>
                </a:solidFill>
                <a:effectLst/>
                <a:latin typeface="ElsevierGulliver"/>
              </a:rPr>
              <a:t>The American Board of Internal Medicine reported that female physicians made up only 9% to 18% of first-year EP fellows and 7% to 12% of IC fellows over this same 10-year period </a:t>
            </a:r>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D2350AA-5AB3-9348-8203-D2838FB58BA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2275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a:extLst>
            <a:ext uri="{FF2B5EF4-FFF2-40B4-BE49-F238E27FC236}">
              <a16:creationId xmlns:a16="http://schemas.microsoft.com/office/drawing/2014/main" id="{CD4CDDC3-3038-99E6-841F-7C51870B2CDA}"/>
            </a:ext>
          </a:extLst>
        </p:cNvPr>
        <p:cNvGrpSpPr/>
        <p:nvPr/>
      </p:nvGrpSpPr>
      <p:grpSpPr>
        <a:xfrm>
          <a:off x="0" y="0"/>
          <a:ext cx="0" cy="0"/>
          <a:chOff x="0" y="0"/>
          <a:chExt cx="0" cy="0"/>
        </a:xfrm>
      </p:grpSpPr>
      <p:sp>
        <p:nvSpPr>
          <p:cNvPr id="283" name="Google Shape;283;p1:notes">
            <a:extLst>
              <a:ext uri="{FF2B5EF4-FFF2-40B4-BE49-F238E27FC236}">
                <a16:creationId xmlns:a16="http://schemas.microsoft.com/office/drawing/2014/main" id="{8630E83F-D837-1A12-FCDA-A07F1422390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notes">
            <a:extLst>
              <a:ext uri="{FF2B5EF4-FFF2-40B4-BE49-F238E27FC236}">
                <a16:creationId xmlns:a16="http://schemas.microsoft.com/office/drawing/2014/main" id="{57EF3114-F063-7A41-C4D6-CB8E4379B2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16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Small footer - blank">
  <p:cSld name="3_Small footer - blank">
    <p:spTree>
      <p:nvGrpSpPr>
        <p:cNvPr id="1" name="Shape 17"/>
        <p:cNvGrpSpPr/>
        <p:nvPr/>
      </p:nvGrpSpPr>
      <p:grpSpPr>
        <a:xfrm>
          <a:off x="0" y="0"/>
          <a:ext cx="0" cy="0"/>
          <a:chOff x="0" y="0"/>
          <a:chExt cx="0" cy="0"/>
        </a:xfrm>
      </p:grpSpPr>
      <p:sp>
        <p:nvSpPr>
          <p:cNvPr id="18" name="Google Shape;18;p5"/>
          <p:cNvSpPr/>
          <p:nvPr/>
        </p:nvSpPr>
        <p:spPr>
          <a:xfrm>
            <a:off x="-1" y="0"/>
            <a:ext cx="12192001" cy="3429000"/>
          </a:xfrm>
          <a:prstGeom prst="rect">
            <a:avLst/>
          </a:prstGeom>
          <a:solidFill>
            <a:srgbClr val="A4DB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5"/>
          <p:cNvSpPr txBox="1">
            <a:spLocks noGrp="1"/>
          </p:cNvSpPr>
          <p:nvPr>
            <p:ph type="title"/>
          </p:nvPr>
        </p:nvSpPr>
        <p:spPr>
          <a:xfrm>
            <a:off x="1729409" y="2766218"/>
            <a:ext cx="8733182" cy="1325563"/>
          </a:xfrm>
          <a:prstGeom prst="rect">
            <a:avLst/>
          </a:prstGeom>
          <a:solidFill>
            <a:srgbClr val="C12032"/>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5493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55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7"/>
          <p:cNvSpPr txBox="1">
            <a:spLocks noGrp="1"/>
          </p:cNvSpPr>
          <p:nvPr>
            <p:ph type="body" idx="1"/>
          </p:nvPr>
        </p:nvSpPr>
        <p:spPr>
          <a:xfrm>
            <a:off x="5183188" y="987426"/>
            <a:ext cx="6172200" cy="394608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Clr>
                <a:srgbClr val="1C355E"/>
              </a:buClr>
              <a:buSzPts val="2800"/>
              <a:buChar char="▪"/>
              <a:defRPr sz="2800"/>
            </a:lvl2pPr>
            <a:lvl3pPr marL="1371600" lvl="2" indent="-381000" algn="l">
              <a:lnSpc>
                <a:spcPct val="90000"/>
              </a:lnSpc>
              <a:spcBef>
                <a:spcPts val="500"/>
              </a:spcBef>
              <a:spcAft>
                <a:spcPts val="0"/>
              </a:spcAft>
              <a:buClr>
                <a:srgbClr val="1C355E"/>
              </a:buClr>
              <a:buSzPts val="2400"/>
              <a:buChar char="o"/>
              <a:defRPr sz="2400"/>
            </a:lvl3pPr>
            <a:lvl4pPr marL="1828800" lvl="3" indent="-355600" algn="l">
              <a:lnSpc>
                <a:spcPct val="90000"/>
              </a:lnSpc>
              <a:spcBef>
                <a:spcPts val="500"/>
              </a:spcBef>
              <a:spcAft>
                <a:spcPts val="0"/>
              </a:spcAft>
              <a:buClr>
                <a:srgbClr val="1C355E"/>
              </a:buClr>
              <a:buSzPts val="2000"/>
              <a:buChar char="•"/>
              <a:defRPr sz="2000"/>
            </a:lvl4pPr>
            <a:lvl5pPr marL="2286000" lvl="4" indent="-355600" algn="l">
              <a:lnSpc>
                <a:spcPct val="90000"/>
              </a:lnSpc>
              <a:spcBef>
                <a:spcPts val="500"/>
              </a:spcBef>
              <a:spcAft>
                <a:spcPts val="0"/>
              </a:spcAft>
              <a:buClr>
                <a:srgbClr val="1C355E"/>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7"/>
          <p:cNvSpPr txBox="1">
            <a:spLocks noGrp="1"/>
          </p:cNvSpPr>
          <p:nvPr>
            <p:ph type="body" idx="2"/>
          </p:nvPr>
        </p:nvSpPr>
        <p:spPr>
          <a:xfrm>
            <a:off x="839788" y="2057400"/>
            <a:ext cx="3932237" cy="287610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rgbClr val="1C355E"/>
              </a:buClr>
              <a:buSzPts val="1400"/>
              <a:buNone/>
              <a:defRPr sz="1400"/>
            </a:lvl2pPr>
            <a:lvl3pPr marL="1371600" lvl="2" indent="-228600" algn="l">
              <a:lnSpc>
                <a:spcPct val="90000"/>
              </a:lnSpc>
              <a:spcBef>
                <a:spcPts val="500"/>
              </a:spcBef>
              <a:spcAft>
                <a:spcPts val="0"/>
              </a:spcAft>
              <a:buClr>
                <a:srgbClr val="1C355E"/>
              </a:buClr>
              <a:buSzPts val="1200"/>
              <a:buNone/>
              <a:defRPr sz="1200"/>
            </a:lvl3pPr>
            <a:lvl4pPr marL="1828800" lvl="3" indent="-228600" algn="l">
              <a:lnSpc>
                <a:spcPct val="90000"/>
              </a:lnSpc>
              <a:spcBef>
                <a:spcPts val="500"/>
              </a:spcBef>
              <a:spcAft>
                <a:spcPts val="0"/>
              </a:spcAft>
              <a:buClr>
                <a:srgbClr val="1C355E"/>
              </a:buClr>
              <a:buSzPts val="1000"/>
              <a:buNone/>
              <a:defRPr sz="1000"/>
            </a:lvl4pPr>
            <a:lvl5pPr marL="2286000" lvl="4" indent="-228600" algn="l">
              <a:lnSpc>
                <a:spcPct val="90000"/>
              </a:lnSpc>
              <a:spcBef>
                <a:spcPts val="500"/>
              </a:spcBef>
              <a:spcAft>
                <a:spcPts val="0"/>
              </a:spcAft>
              <a:buClr>
                <a:srgbClr val="1C355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7"/>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2433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55E"/>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8"/>
          <p:cNvSpPr>
            <a:spLocks noGrp="1"/>
          </p:cNvSpPr>
          <p:nvPr>
            <p:ph type="pic" idx="2"/>
          </p:nvPr>
        </p:nvSpPr>
        <p:spPr>
          <a:xfrm>
            <a:off x="5183188" y="987425"/>
            <a:ext cx="6172200" cy="3956715"/>
          </a:xfrm>
          <a:prstGeom prst="rect">
            <a:avLst/>
          </a:prstGeom>
          <a:noFill/>
          <a:ln>
            <a:noFill/>
          </a:ln>
        </p:spPr>
      </p:sp>
      <p:sp>
        <p:nvSpPr>
          <p:cNvPr id="80" name="Google Shape;80;p18"/>
          <p:cNvSpPr txBox="1">
            <a:spLocks noGrp="1"/>
          </p:cNvSpPr>
          <p:nvPr>
            <p:ph type="body" idx="1"/>
          </p:nvPr>
        </p:nvSpPr>
        <p:spPr>
          <a:xfrm>
            <a:off x="839788" y="2057400"/>
            <a:ext cx="3932237" cy="28867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Clr>
                <a:srgbClr val="1C355E"/>
              </a:buClr>
              <a:buSzPts val="1400"/>
              <a:buNone/>
              <a:defRPr sz="1400"/>
            </a:lvl2pPr>
            <a:lvl3pPr marL="1371600" lvl="2" indent="-228600" algn="l">
              <a:lnSpc>
                <a:spcPct val="90000"/>
              </a:lnSpc>
              <a:spcBef>
                <a:spcPts val="500"/>
              </a:spcBef>
              <a:spcAft>
                <a:spcPts val="0"/>
              </a:spcAft>
              <a:buClr>
                <a:srgbClr val="1C355E"/>
              </a:buClr>
              <a:buSzPts val="1200"/>
              <a:buNone/>
              <a:defRPr sz="1200"/>
            </a:lvl3pPr>
            <a:lvl4pPr marL="1828800" lvl="3" indent="-228600" algn="l">
              <a:lnSpc>
                <a:spcPct val="90000"/>
              </a:lnSpc>
              <a:spcBef>
                <a:spcPts val="500"/>
              </a:spcBef>
              <a:spcAft>
                <a:spcPts val="0"/>
              </a:spcAft>
              <a:buClr>
                <a:srgbClr val="1C355E"/>
              </a:buClr>
              <a:buSzPts val="1000"/>
              <a:buNone/>
              <a:defRPr sz="1000"/>
            </a:lvl4pPr>
            <a:lvl5pPr marL="2286000" lvl="4" indent="-228600" algn="l">
              <a:lnSpc>
                <a:spcPct val="90000"/>
              </a:lnSpc>
              <a:spcBef>
                <a:spcPts val="500"/>
              </a:spcBef>
              <a:spcAft>
                <a:spcPts val="0"/>
              </a:spcAft>
              <a:buClr>
                <a:srgbClr val="1C355E"/>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8"/>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747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9"/>
          <p:cNvSpPr txBox="1">
            <a:spLocks noGrp="1"/>
          </p:cNvSpPr>
          <p:nvPr>
            <p:ph type="body" idx="1"/>
          </p:nvPr>
        </p:nvSpPr>
        <p:spPr>
          <a:xfrm rot="5400000">
            <a:off x="4116526" y="-1452701"/>
            <a:ext cx="395894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9"/>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48926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rot="5400000">
            <a:off x="7755159" y="1334866"/>
            <a:ext cx="4568382"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0"/>
          <p:cNvSpPr txBox="1">
            <a:spLocks noGrp="1"/>
          </p:cNvSpPr>
          <p:nvPr>
            <p:ph type="body" idx="1"/>
          </p:nvPr>
        </p:nvSpPr>
        <p:spPr>
          <a:xfrm rot="5400000">
            <a:off x="2421159" y="-1217834"/>
            <a:ext cx="4568382"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0"/>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53524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mall footer - blank">
  <p:cSld name="1_Small footer - blank">
    <p:spTree>
      <p:nvGrpSpPr>
        <p:cNvPr id="1" name="Shape 96"/>
        <p:cNvGrpSpPr/>
        <p:nvPr/>
      </p:nvGrpSpPr>
      <p:grpSpPr>
        <a:xfrm>
          <a:off x="0" y="0"/>
          <a:ext cx="0" cy="0"/>
          <a:chOff x="0" y="0"/>
          <a:chExt cx="0" cy="0"/>
        </a:xfrm>
      </p:grpSpPr>
    </p:spTree>
    <p:extLst>
      <p:ext uri="{BB962C8B-B14F-4D97-AF65-F5344CB8AC3E}">
        <p14:creationId xmlns:p14="http://schemas.microsoft.com/office/powerpoint/2010/main" val="1805528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mall footer - with placeholders">
  <p:cSld name="Small footer - with placeholders">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2"/>
          <p:cNvSpPr txBox="1">
            <a:spLocks noGrp="1"/>
          </p:cNvSpPr>
          <p:nvPr>
            <p:ph type="body" idx="1"/>
          </p:nvPr>
        </p:nvSpPr>
        <p:spPr>
          <a:xfrm>
            <a:off x="838200" y="1825625"/>
            <a:ext cx="10515600" cy="395894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Clr>
                <a:srgbClr val="1C355E"/>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rgbClr val="1C355E"/>
              </a:buClr>
              <a:buSzPts val="2000"/>
              <a:buChar char="o"/>
              <a:defRPr>
                <a:latin typeface="Arial"/>
                <a:ea typeface="Arial"/>
                <a:cs typeface="Arial"/>
                <a:sym typeface="Arial"/>
              </a:defRPr>
            </a:lvl3pPr>
            <a:lvl4pPr marL="1828800" lvl="3" indent="-342900" algn="l">
              <a:lnSpc>
                <a:spcPct val="90000"/>
              </a:lnSpc>
              <a:spcBef>
                <a:spcPts val="500"/>
              </a:spcBef>
              <a:spcAft>
                <a:spcPts val="0"/>
              </a:spcAft>
              <a:buClr>
                <a:srgbClr val="1C355E"/>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rgbClr val="1C355E"/>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2"/>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2"/>
          <p:cNvSpPr txBox="1">
            <a:spLocks noGrp="1"/>
          </p:cNvSpPr>
          <p:nvPr>
            <p:ph type="ftr" idx="11"/>
          </p:nvPr>
        </p:nvSpPr>
        <p:spPr>
          <a:xfrm>
            <a:off x="3846443"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2"/>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4678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2576236-AE6A-443B-9735-7044338ED8C6}"/>
              </a:ext>
            </a:extLst>
          </p:cNvPr>
          <p:cNvSpPr>
            <a:spLocks noGrp="1"/>
          </p:cNvSpPr>
          <p:nvPr>
            <p:ph type="title"/>
          </p:nvPr>
        </p:nvSpPr>
        <p:spPr>
          <a:xfrm>
            <a:off x="609600" y="685800"/>
            <a:ext cx="10972800" cy="1005087"/>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6C3C3E1-0E76-4B73-9008-26708CBE496B}"/>
              </a:ext>
            </a:extLst>
          </p:cNvPr>
          <p:cNvSpPr>
            <a:spLocks noGrp="1"/>
          </p:cNvSpPr>
          <p:nvPr>
            <p:ph type="body" sz="quarter" idx="10"/>
          </p:nvPr>
        </p:nvSpPr>
        <p:spPr>
          <a:xfrm>
            <a:off x="609600" y="1825626"/>
            <a:ext cx="10972800" cy="40417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726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0686EF-DB9D-43C3-8450-85AFFE12A405}"/>
              </a:ext>
            </a:extLst>
          </p:cNvPr>
          <p:cNvSpPr/>
          <p:nvPr userDrawn="1"/>
        </p:nvSpPr>
        <p:spPr>
          <a:xfrm>
            <a:off x="4727458" y="1923433"/>
            <a:ext cx="6051086" cy="147144"/>
          </a:xfrm>
          <a:prstGeom prst="rect">
            <a:avLst/>
          </a:prstGeom>
          <a:solidFill>
            <a:srgbClr val="A6D9E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BE554E-73ED-DFAF-E585-2CD5F032040D}"/>
              </a:ext>
            </a:extLst>
          </p:cNvPr>
          <p:cNvSpPr/>
          <p:nvPr userDrawn="1"/>
        </p:nvSpPr>
        <p:spPr>
          <a:xfrm>
            <a:off x="3609474" y="5076317"/>
            <a:ext cx="8582526" cy="1793420"/>
          </a:xfrm>
          <a:prstGeom prst="rect">
            <a:avLst/>
          </a:prstGeom>
          <a:solidFill>
            <a:srgbClr val="C10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logo&#10;&#10;Description automatically generated with low confidence">
            <a:extLst>
              <a:ext uri="{FF2B5EF4-FFF2-40B4-BE49-F238E27FC236}">
                <a16:creationId xmlns:a16="http://schemas.microsoft.com/office/drawing/2014/main" id="{D0771229-C0DE-83CF-3405-423A762892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54742" y="5205840"/>
            <a:ext cx="5109029" cy="1572009"/>
          </a:xfrm>
          <a:prstGeom prst="rect">
            <a:avLst/>
          </a:prstGeom>
        </p:spPr>
      </p:pic>
      <p:sp>
        <p:nvSpPr>
          <p:cNvPr id="13" name="Rectangle 12">
            <a:extLst>
              <a:ext uri="{FF2B5EF4-FFF2-40B4-BE49-F238E27FC236}">
                <a16:creationId xmlns:a16="http://schemas.microsoft.com/office/drawing/2014/main" id="{5080D2EC-3DAD-876A-5A1C-D5FAB85B54F4}"/>
              </a:ext>
            </a:extLst>
          </p:cNvPr>
          <p:cNvSpPr/>
          <p:nvPr userDrawn="1"/>
        </p:nvSpPr>
        <p:spPr>
          <a:xfrm>
            <a:off x="0" y="0"/>
            <a:ext cx="4068417" cy="686973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2B56A4A5-3A0A-B76B-3A51-B314FFBBBD4D}"/>
              </a:ext>
            </a:extLst>
          </p:cNvPr>
          <p:cNvSpPr>
            <a:spLocks noGrp="1"/>
          </p:cNvSpPr>
          <p:nvPr>
            <p:ph type="title"/>
          </p:nvPr>
        </p:nvSpPr>
        <p:spPr>
          <a:xfrm>
            <a:off x="4727458" y="513662"/>
            <a:ext cx="7464542" cy="1325563"/>
          </a:xfrm>
          <a:prstGeom prst="rect">
            <a:avLst/>
          </a:prstGeom>
        </p:spPr>
        <p:txBody>
          <a:bodyPr anchor="b"/>
          <a:lstStyle/>
          <a:p>
            <a:r>
              <a:rPr lang="en-US"/>
              <a:t>Click to edit Master title style</a:t>
            </a:r>
          </a:p>
        </p:txBody>
      </p:sp>
      <p:sp>
        <p:nvSpPr>
          <p:cNvPr id="17" name="Text Placeholder 16">
            <a:extLst>
              <a:ext uri="{FF2B5EF4-FFF2-40B4-BE49-F238E27FC236}">
                <a16:creationId xmlns:a16="http://schemas.microsoft.com/office/drawing/2014/main" id="{B4873001-2427-16D9-F9E1-A98DE6DCA6FE}"/>
              </a:ext>
            </a:extLst>
          </p:cNvPr>
          <p:cNvSpPr>
            <a:spLocks noGrp="1"/>
          </p:cNvSpPr>
          <p:nvPr>
            <p:ph type="body" sz="quarter" idx="10" hasCustomPrompt="1"/>
          </p:nvPr>
        </p:nvSpPr>
        <p:spPr>
          <a:xfrm>
            <a:off x="4876800" y="2212975"/>
            <a:ext cx="3910013" cy="596900"/>
          </a:xfrm>
        </p:spPr>
        <p:txBody>
          <a:bodyPr/>
          <a:lstStyle>
            <a:lvl1pPr marL="0" indent="0">
              <a:buNone/>
              <a:defRPr/>
            </a:lvl1pPr>
          </a:lstStyle>
          <a:p>
            <a:pPr lvl="0"/>
            <a:r>
              <a:rPr lang="en-US"/>
              <a:t>Subtitle</a:t>
            </a:r>
          </a:p>
        </p:txBody>
      </p:sp>
      <p:sp>
        <p:nvSpPr>
          <p:cNvPr id="18" name="Text Placeholder 16">
            <a:extLst>
              <a:ext uri="{FF2B5EF4-FFF2-40B4-BE49-F238E27FC236}">
                <a16:creationId xmlns:a16="http://schemas.microsoft.com/office/drawing/2014/main" id="{82B5369F-4DEC-73A7-5670-A2A01B831947}"/>
              </a:ext>
            </a:extLst>
          </p:cNvPr>
          <p:cNvSpPr>
            <a:spLocks noGrp="1"/>
          </p:cNvSpPr>
          <p:nvPr>
            <p:ph type="body" sz="quarter" idx="11" hasCustomPrompt="1"/>
          </p:nvPr>
        </p:nvSpPr>
        <p:spPr>
          <a:xfrm>
            <a:off x="4876800" y="4424911"/>
            <a:ext cx="3910013" cy="596900"/>
          </a:xfrm>
        </p:spPr>
        <p:txBody>
          <a:bodyPr/>
          <a:lstStyle>
            <a:lvl1pPr marL="0" indent="0">
              <a:buNone/>
              <a:defRPr/>
            </a:lvl1pPr>
          </a:lstStyle>
          <a:p>
            <a:pPr lvl="0"/>
            <a:r>
              <a:rPr lang="en-US"/>
              <a:t>Date</a:t>
            </a:r>
          </a:p>
        </p:txBody>
      </p:sp>
      <p:pic>
        <p:nvPicPr>
          <p:cNvPr id="19" name="Picture 18">
            <a:extLst>
              <a:ext uri="{FF2B5EF4-FFF2-40B4-BE49-F238E27FC236}">
                <a16:creationId xmlns:a16="http://schemas.microsoft.com/office/drawing/2014/main" id="{22790B52-CA38-644F-DB8E-B17025B5DDC0}"/>
              </a:ext>
            </a:extLst>
          </p:cNvPr>
          <p:cNvPicPr>
            <a:picLocks noChangeAspect="1"/>
          </p:cNvPicPr>
          <p:nvPr userDrawn="1"/>
        </p:nvPicPr>
        <p:blipFill>
          <a:blip r:embed="rId3"/>
          <a:srcRect l="15874" r="15874"/>
          <a:stretch/>
        </p:blipFill>
        <p:spPr>
          <a:xfrm>
            <a:off x="0" y="0"/>
            <a:ext cx="4068417" cy="6858000"/>
          </a:xfrm>
          <a:prstGeom prst="rect">
            <a:avLst/>
          </a:prstGeom>
        </p:spPr>
      </p:pic>
    </p:spTree>
    <p:extLst>
      <p:ext uri="{BB962C8B-B14F-4D97-AF65-F5344CB8AC3E}">
        <p14:creationId xmlns:p14="http://schemas.microsoft.com/office/powerpoint/2010/main" val="309757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footer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313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8484-62BD-F144-B375-814E770851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15B752-E81C-7348-A30C-3B7C3D44822E}"/>
              </a:ext>
            </a:extLst>
          </p:cNvPr>
          <p:cNvSpPr>
            <a:spLocks noGrp="1"/>
          </p:cNvSpPr>
          <p:nvPr>
            <p:ph idx="1"/>
          </p:nvPr>
        </p:nvSpPr>
        <p:spPr>
          <a:xfrm>
            <a:off x="838200" y="1825625"/>
            <a:ext cx="10515600" cy="39589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E133B-ED22-D340-ABD1-C0BF17E4429D}"/>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5" name="Footer Placeholder 4">
            <a:extLst>
              <a:ext uri="{FF2B5EF4-FFF2-40B4-BE49-F238E27FC236}">
                <a16:creationId xmlns:a16="http://schemas.microsoft.com/office/drawing/2014/main" id="{47AB8CC4-FAEF-3140-9B3B-36B83DE2FE82}"/>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28BB46-E4DA-A747-A10F-D0AFB107112D}"/>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141612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9"/>
          <p:cNvSpPr/>
          <p:nvPr/>
        </p:nvSpPr>
        <p:spPr>
          <a:xfrm>
            <a:off x="4727458" y="1923433"/>
            <a:ext cx="6051086" cy="147144"/>
          </a:xfrm>
          <a:prstGeom prst="rect">
            <a:avLst/>
          </a:prstGeom>
          <a:solidFill>
            <a:srgbClr val="A6D9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9"/>
          <p:cNvSpPr/>
          <p:nvPr/>
        </p:nvSpPr>
        <p:spPr>
          <a:xfrm>
            <a:off x="3609474" y="5076317"/>
            <a:ext cx="8582526" cy="1793420"/>
          </a:xfrm>
          <a:prstGeom prst="rect">
            <a:avLst/>
          </a:prstGeom>
          <a:solidFill>
            <a:srgbClr val="C10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9" descr="A black and white logo&#10;&#10;Description automatically generated with low confidence"/>
          <p:cNvPicPr preferRelativeResize="0"/>
          <p:nvPr/>
        </p:nvPicPr>
        <p:blipFill rotWithShape="1">
          <a:blip r:embed="rId2">
            <a:alphaModFix/>
          </a:blip>
          <a:srcRect/>
          <a:stretch/>
        </p:blipFill>
        <p:spPr>
          <a:xfrm>
            <a:off x="4454742" y="5205840"/>
            <a:ext cx="5109029" cy="1572009"/>
          </a:xfrm>
          <a:prstGeom prst="rect">
            <a:avLst/>
          </a:prstGeom>
          <a:noFill/>
          <a:ln>
            <a:noFill/>
          </a:ln>
        </p:spPr>
      </p:pic>
      <p:sp>
        <p:nvSpPr>
          <p:cNvPr id="27" name="Google Shape;27;p9"/>
          <p:cNvSpPr/>
          <p:nvPr/>
        </p:nvSpPr>
        <p:spPr>
          <a:xfrm>
            <a:off x="0" y="0"/>
            <a:ext cx="4068417" cy="6869737"/>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9"/>
          <p:cNvSpPr txBox="1">
            <a:spLocks noGrp="1"/>
          </p:cNvSpPr>
          <p:nvPr>
            <p:ph type="title"/>
          </p:nvPr>
        </p:nvSpPr>
        <p:spPr>
          <a:xfrm>
            <a:off x="4727458" y="513662"/>
            <a:ext cx="746454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4876800" y="2212975"/>
            <a:ext cx="3910013" cy="596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9"/>
          <p:cNvSpPr txBox="1">
            <a:spLocks noGrp="1"/>
          </p:cNvSpPr>
          <p:nvPr>
            <p:ph type="body" idx="2"/>
          </p:nvPr>
        </p:nvSpPr>
        <p:spPr>
          <a:xfrm>
            <a:off x="4876800" y="4424911"/>
            <a:ext cx="3910013" cy="596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9"/>
          <p:cNvPicPr preferRelativeResize="0"/>
          <p:nvPr/>
        </p:nvPicPr>
        <p:blipFill rotWithShape="1">
          <a:blip r:embed="rId3">
            <a:alphaModFix/>
          </a:blip>
          <a:srcRect l="15874" r="15873"/>
          <a:stretch/>
        </p:blipFill>
        <p:spPr>
          <a:xfrm>
            <a:off x="0" y="0"/>
            <a:ext cx="4068417" cy="6858000"/>
          </a:xfrm>
          <a:prstGeom prst="rect">
            <a:avLst/>
          </a:prstGeom>
          <a:noFill/>
          <a:ln>
            <a:noFill/>
          </a:ln>
        </p:spPr>
      </p:pic>
    </p:spTree>
    <p:extLst>
      <p:ext uri="{BB962C8B-B14F-4D97-AF65-F5344CB8AC3E}">
        <p14:creationId xmlns:p14="http://schemas.microsoft.com/office/powerpoint/2010/main" val="1932719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978D-3FFD-934F-90E8-422D6754E747}"/>
              </a:ext>
            </a:extLst>
          </p:cNvPr>
          <p:cNvSpPr>
            <a:spLocks noGrp="1"/>
          </p:cNvSpPr>
          <p:nvPr>
            <p:ph type="title"/>
          </p:nvPr>
        </p:nvSpPr>
        <p:spPr>
          <a:xfrm>
            <a:off x="831850" y="423201"/>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ACE8EC-1665-A94C-9CC3-E6763181D2F2}"/>
              </a:ext>
            </a:extLst>
          </p:cNvPr>
          <p:cNvSpPr>
            <a:spLocks noGrp="1"/>
          </p:cNvSpPr>
          <p:nvPr>
            <p:ph type="body" idx="1"/>
          </p:nvPr>
        </p:nvSpPr>
        <p:spPr>
          <a:xfrm>
            <a:off x="831850" y="3302926"/>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4A7EDA-CA31-2B4D-983A-A684E2256249}"/>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5" name="Footer Placeholder 4">
            <a:extLst>
              <a:ext uri="{FF2B5EF4-FFF2-40B4-BE49-F238E27FC236}">
                <a16:creationId xmlns:a16="http://schemas.microsoft.com/office/drawing/2014/main" id="{3264A6EF-B433-9C45-B100-7E85C8C18F0C}"/>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38EB82-1E70-7F4A-B398-36997FE12AFC}"/>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3639172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0B80-1196-9440-ACA5-6C4A0E18B1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5E159D-BD52-7D42-B5FE-34CC31F4FADF}"/>
              </a:ext>
            </a:extLst>
          </p:cNvPr>
          <p:cNvSpPr>
            <a:spLocks noGrp="1"/>
          </p:cNvSpPr>
          <p:nvPr>
            <p:ph sz="half" idx="1"/>
          </p:nvPr>
        </p:nvSpPr>
        <p:spPr>
          <a:xfrm>
            <a:off x="838200" y="1825625"/>
            <a:ext cx="5181600" cy="31172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44434C-B960-F941-A511-A5EC3F2993F3}"/>
              </a:ext>
            </a:extLst>
          </p:cNvPr>
          <p:cNvSpPr>
            <a:spLocks noGrp="1"/>
          </p:cNvSpPr>
          <p:nvPr>
            <p:ph sz="half" idx="2"/>
          </p:nvPr>
        </p:nvSpPr>
        <p:spPr>
          <a:xfrm>
            <a:off x="6172200" y="1825625"/>
            <a:ext cx="5181600" cy="31172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AC5EE8-239C-CA4D-B115-86AE6B131196}"/>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6" name="Footer Placeholder 5">
            <a:extLst>
              <a:ext uri="{FF2B5EF4-FFF2-40B4-BE49-F238E27FC236}">
                <a16:creationId xmlns:a16="http://schemas.microsoft.com/office/drawing/2014/main" id="{74D4FD16-F2A4-634C-869B-5D03C7A0928B}"/>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352023-3F00-804A-9C04-BC3C005C7B22}"/>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1535362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8DA8-D023-0547-8348-DE2114E45A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BAC341E-263A-1B4D-A0CF-0887C6E0723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8DB9B-EF4F-0246-A555-4DEF44CF07BC}"/>
              </a:ext>
            </a:extLst>
          </p:cNvPr>
          <p:cNvSpPr>
            <a:spLocks noGrp="1"/>
          </p:cNvSpPr>
          <p:nvPr>
            <p:ph sz="half" idx="2"/>
          </p:nvPr>
        </p:nvSpPr>
        <p:spPr>
          <a:xfrm>
            <a:off x="839788" y="2505075"/>
            <a:ext cx="5157787" cy="24603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FB963-09DD-EA41-ADE0-AF81498E5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BBD85D-C336-1146-9BF7-880A84625BD5}"/>
              </a:ext>
            </a:extLst>
          </p:cNvPr>
          <p:cNvSpPr>
            <a:spLocks noGrp="1"/>
          </p:cNvSpPr>
          <p:nvPr>
            <p:ph sz="quarter" idx="4"/>
          </p:nvPr>
        </p:nvSpPr>
        <p:spPr>
          <a:xfrm>
            <a:off x="6172200" y="2505076"/>
            <a:ext cx="5183188" cy="24603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9D2BC-030E-1A45-9087-A6D69AC49036}"/>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8" name="Footer Placeholder 7">
            <a:extLst>
              <a:ext uri="{FF2B5EF4-FFF2-40B4-BE49-F238E27FC236}">
                <a16:creationId xmlns:a16="http://schemas.microsoft.com/office/drawing/2014/main" id="{B3660285-2083-054C-83A5-CAFA0A267E98}"/>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235F63C-FB7F-0B40-9272-9FE1F48F0AD7}"/>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136554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F735-26EF-074F-B91D-AABDB57AFE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94CF015-999C-4C42-B6EC-BF53CF9A437F}"/>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4" name="Footer Placeholder 3">
            <a:extLst>
              <a:ext uri="{FF2B5EF4-FFF2-40B4-BE49-F238E27FC236}">
                <a16:creationId xmlns:a16="http://schemas.microsoft.com/office/drawing/2014/main" id="{A3E04D54-9038-744E-9624-E066B4C51521}"/>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D0A5386-3E73-5D46-B735-204B34BC09E9}"/>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3101097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6B0FB7-508C-D140-BE93-AC677CE81F28}"/>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3" name="Footer Placeholder 2">
            <a:extLst>
              <a:ext uri="{FF2B5EF4-FFF2-40B4-BE49-F238E27FC236}">
                <a16:creationId xmlns:a16="http://schemas.microsoft.com/office/drawing/2014/main" id="{92598075-1B7E-ED40-9124-3D93C8DF33C9}"/>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C988F3B-2019-7844-AFE7-A261FFD45EE2}"/>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2658660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56A6-0D6F-D244-A832-B8DBA8E0CF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DF7E19-2B0E-074B-92BB-95482AD44299}"/>
              </a:ext>
            </a:extLst>
          </p:cNvPr>
          <p:cNvSpPr>
            <a:spLocks noGrp="1"/>
          </p:cNvSpPr>
          <p:nvPr>
            <p:ph idx="1"/>
          </p:nvPr>
        </p:nvSpPr>
        <p:spPr>
          <a:xfrm>
            <a:off x="5183188" y="987426"/>
            <a:ext cx="6172200" cy="394608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55A79C-BE80-814F-8777-149767537CF5}"/>
              </a:ext>
            </a:extLst>
          </p:cNvPr>
          <p:cNvSpPr>
            <a:spLocks noGrp="1"/>
          </p:cNvSpPr>
          <p:nvPr>
            <p:ph type="body" sz="half" idx="2"/>
          </p:nvPr>
        </p:nvSpPr>
        <p:spPr>
          <a:xfrm>
            <a:off x="839788" y="2057400"/>
            <a:ext cx="3932237" cy="287610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195FD-C2F7-8346-94FD-2F80C5BC35CB}"/>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6" name="Footer Placeholder 5">
            <a:extLst>
              <a:ext uri="{FF2B5EF4-FFF2-40B4-BE49-F238E27FC236}">
                <a16:creationId xmlns:a16="http://schemas.microsoft.com/office/drawing/2014/main" id="{3F931359-6524-EA4B-B972-B14A83D27112}"/>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728FD9-66F7-5F43-867F-603FCE5C355E}"/>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1716775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11FC-DE3D-E44F-A5DB-3223BA6732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584A50-8588-084A-980B-9140117A0DB9}"/>
              </a:ext>
            </a:extLst>
          </p:cNvPr>
          <p:cNvSpPr>
            <a:spLocks noGrp="1"/>
          </p:cNvSpPr>
          <p:nvPr>
            <p:ph type="pic" idx="1"/>
          </p:nvPr>
        </p:nvSpPr>
        <p:spPr>
          <a:xfrm>
            <a:off x="5183188" y="987425"/>
            <a:ext cx="6172200" cy="395671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FB169F-C114-1C4B-9D22-5FADF237A734}"/>
              </a:ext>
            </a:extLst>
          </p:cNvPr>
          <p:cNvSpPr>
            <a:spLocks noGrp="1"/>
          </p:cNvSpPr>
          <p:nvPr>
            <p:ph type="body" sz="half" idx="2"/>
          </p:nvPr>
        </p:nvSpPr>
        <p:spPr>
          <a:xfrm>
            <a:off x="839788" y="2057400"/>
            <a:ext cx="3932237" cy="28867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6F7BF-AC94-C646-839D-D55AC43C12E0}"/>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6" name="Footer Placeholder 5">
            <a:extLst>
              <a:ext uri="{FF2B5EF4-FFF2-40B4-BE49-F238E27FC236}">
                <a16:creationId xmlns:a16="http://schemas.microsoft.com/office/drawing/2014/main" id="{891965FE-DB66-4F45-94D0-1317367EDCF0}"/>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DD02D3-4ECE-0949-B862-CB3CAC65C2D7}"/>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3248698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E393-C759-5449-AB0E-E370D6497B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F2850B-BF53-AC40-AA27-057442BF2478}"/>
              </a:ext>
            </a:extLst>
          </p:cNvPr>
          <p:cNvSpPr>
            <a:spLocks noGrp="1"/>
          </p:cNvSpPr>
          <p:nvPr>
            <p:ph type="body" orient="vert" idx="1"/>
          </p:nvPr>
        </p:nvSpPr>
        <p:spPr>
          <a:xfrm>
            <a:off x="838200" y="1825625"/>
            <a:ext cx="10515600" cy="39589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EDAC1-1A06-6D4C-AF19-58A8A5559CE1}"/>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5" name="Footer Placeholder 4">
            <a:extLst>
              <a:ext uri="{FF2B5EF4-FFF2-40B4-BE49-F238E27FC236}">
                <a16:creationId xmlns:a16="http://schemas.microsoft.com/office/drawing/2014/main" id="{376A182B-A553-B642-8784-B5823E38F88A}"/>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0BF898-D260-3744-B820-37BE07FCF9F1}"/>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2561313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64A32-67DA-6F44-8CED-2FE90822BB6D}"/>
              </a:ext>
            </a:extLst>
          </p:cNvPr>
          <p:cNvSpPr>
            <a:spLocks noGrp="1"/>
          </p:cNvSpPr>
          <p:nvPr>
            <p:ph type="title" orient="vert"/>
          </p:nvPr>
        </p:nvSpPr>
        <p:spPr>
          <a:xfrm>
            <a:off x="8724900" y="365125"/>
            <a:ext cx="2628900" cy="4568382"/>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DC0BF-A122-6243-9797-5ADA89218FE2}"/>
              </a:ext>
            </a:extLst>
          </p:cNvPr>
          <p:cNvSpPr>
            <a:spLocks noGrp="1"/>
          </p:cNvSpPr>
          <p:nvPr>
            <p:ph type="body" orient="vert" idx="1"/>
          </p:nvPr>
        </p:nvSpPr>
        <p:spPr>
          <a:xfrm>
            <a:off x="838200" y="365125"/>
            <a:ext cx="7734300" cy="456838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20BD6-CCE2-7348-A71A-7B6FBF6C5A96}"/>
              </a:ext>
            </a:extLst>
          </p:cNvPr>
          <p:cNvSpPr>
            <a:spLocks noGrp="1"/>
          </p:cNvSpPr>
          <p:nvPr>
            <p:ph type="dt" sz="half" idx="10"/>
          </p:nvPr>
        </p:nvSpPr>
        <p:spPr>
          <a:xfrm>
            <a:off x="838200" y="5919511"/>
            <a:ext cx="2743200" cy="365125"/>
          </a:xfrm>
          <a:prstGeom prst="rect">
            <a:avLst/>
          </a:prstGeom>
        </p:spPr>
        <p:txBody>
          <a:bodyPr/>
          <a:lstStyle/>
          <a:p>
            <a:fld id="{782EA3F4-AA38-C641-9D28-682B34A3A034}" type="datetimeFigureOut">
              <a:rPr lang="en-US" smtClean="0"/>
              <a:t>3/23/2026</a:t>
            </a:fld>
            <a:endParaRPr lang="en-US"/>
          </a:p>
        </p:txBody>
      </p:sp>
      <p:sp>
        <p:nvSpPr>
          <p:cNvPr id="5" name="Footer Placeholder 4">
            <a:extLst>
              <a:ext uri="{FF2B5EF4-FFF2-40B4-BE49-F238E27FC236}">
                <a16:creationId xmlns:a16="http://schemas.microsoft.com/office/drawing/2014/main" id="{B50C6B48-61B1-F742-847F-269DABBF60E7}"/>
              </a:ext>
            </a:extLst>
          </p:cNvPr>
          <p:cNvSpPr>
            <a:spLocks noGrp="1"/>
          </p:cNvSpPr>
          <p:nvPr>
            <p:ph type="ftr" sz="quarter" idx="11"/>
          </p:nvPr>
        </p:nvSpPr>
        <p:spPr>
          <a:xfrm>
            <a:off x="4038600" y="591951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267FC6-7428-804D-822D-7ABFE86E47B6}"/>
              </a:ext>
            </a:extLst>
          </p:cNvPr>
          <p:cNvSpPr>
            <a:spLocks noGrp="1"/>
          </p:cNvSpPr>
          <p:nvPr>
            <p:ph type="sldNum" sz="quarter" idx="12"/>
          </p:nvPr>
        </p:nvSpPr>
        <p:spPr>
          <a:xfrm>
            <a:off x="8610600" y="5919511"/>
            <a:ext cx="2743200" cy="365125"/>
          </a:xfrm>
          <a:prstGeom prst="rect">
            <a:avLst/>
          </a:prstGeom>
        </p:spPr>
        <p:txBody>
          <a:bodyPr/>
          <a:lstStyle/>
          <a:p>
            <a:fld id="{40DC2BB7-0403-8742-8AFC-0C08D8B0E8AF}" type="slidenum">
              <a:rPr lang="en-US" smtClean="0"/>
              <a:t>‹#›</a:t>
            </a:fld>
            <a:endParaRPr lang="en-US"/>
          </a:p>
        </p:txBody>
      </p:sp>
    </p:spTree>
    <p:extLst>
      <p:ext uri="{BB962C8B-B14F-4D97-AF65-F5344CB8AC3E}">
        <p14:creationId xmlns:p14="http://schemas.microsoft.com/office/powerpoint/2010/main" val="1976270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2576236-AE6A-443B-9735-7044338ED8C6}"/>
              </a:ext>
            </a:extLst>
          </p:cNvPr>
          <p:cNvSpPr>
            <a:spLocks noGrp="1"/>
          </p:cNvSpPr>
          <p:nvPr>
            <p:ph type="title"/>
          </p:nvPr>
        </p:nvSpPr>
        <p:spPr>
          <a:xfrm>
            <a:off x="609600" y="685800"/>
            <a:ext cx="10972800" cy="1005087"/>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6C3C3E1-0E76-4B73-9008-26708CBE496B}"/>
              </a:ext>
            </a:extLst>
          </p:cNvPr>
          <p:cNvSpPr>
            <a:spLocks noGrp="1"/>
          </p:cNvSpPr>
          <p:nvPr>
            <p:ph type="body" sz="quarter" idx="10"/>
          </p:nvPr>
        </p:nvSpPr>
        <p:spPr>
          <a:xfrm>
            <a:off x="609600" y="1825626"/>
            <a:ext cx="10972800" cy="40417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727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mall footer - blank">
  <p:cSld name="Small footer - 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2829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mall footer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377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mall footer -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3F1C3-FFB7-8D83-67A5-4CE1C4845793}"/>
              </a:ext>
            </a:extLst>
          </p:cNvPr>
          <p:cNvSpPr/>
          <p:nvPr userDrawn="1"/>
        </p:nvSpPr>
        <p:spPr>
          <a:xfrm>
            <a:off x="-1" y="0"/>
            <a:ext cx="12192001" cy="3429000"/>
          </a:xfrm>
          <a:prstGeom prst="rect">
            <a:avLst/>
          </a:prstGeom>
          <a:solidFill>
            <a:srgbClr val="A4D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D6AED8-64B5-6D13-718E-09B64EE99EF1}"/>
              </a:ext>
            </a:extLst>
          </p:cNvPr>
          <p:cNvSpPr>
            <a:spLocks noGrp="1"/>
          </p:cNvSpPr>
          <p:nvPr>
            <p:ph type="title"/>
          </p:nvPr>
        </p:nvSpPr>
        <p:spPr>
          <a:xfrm>
            <a:off x="1729409" y="2766218"/>
            <a:ext cx="8733182" cy="1325563"/>
          </a:xfrm>
          <a:prstGeom prst="rect">
            <a:avLst/>
          </a:prstGeom>
          <a:solidFill>
            <a:srgbClr val="C12032"/>
          </a:solidFill>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66779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mall footer - with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CD12-3EDE-4DA2-34A4-CA321C944149}"/>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7539C04-0AD5-25EA-F464-B90558B23DE1}"/>
              </a:ext>
            </a:extLst>
          </p:cNvPr>
          <p:cNvSpPr>
            <a:spLocks noGrp="1"/>
          </p:cNvSpPr>
          <p:nvPr>
            <p:ph idx="1"/>
          </p:nvPr>
        </p:nvSpPr>
        <p:spPr>
          <a:xfrm>
            <a:off x="838200" y="1825625"/>
            <a:ext cx="10515600" cy="3958949"/>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DE1BA-3105-9A70-1671-F1142E185748}"/>
              </a:ext>
            </a:extLst>
          </p:cNvPr>
          <p:cNvSpPr>
            <a:spLocks noGrp="1"/>
          </p:cNvSpPr>
          <p:nvPr>
            <p:ph type="dt" sz="half" idx="10"/>
          </p:nvPr>
        </p:nvSpPr>
        <p:spPr>
          <a:xfrm>
            <a:off x="838200" y="5919511"/>
            <a:ext cx="2743200" cy="365125"/>
          </a:xfrm>
          <a:prstGeom prst="rect">
            <a:avLst/>
          </a:prstGeom>
        </p:spPr>
        <p:txBody>
          <a:bodyPr/>
          <a:lstStyle/>
          <a:p>
            <a:fld id="{5878D75C-61A4-A843-9D33-C281A7B88B40}" type="datetimeFigureOut">
              <a:rPr lang="en-US" smtClean="0"/>
              <a:t>3/23/2026</a:t>
            </a:fld>
            <a:endParaRPr lang="en-US"/>
          </a:p>
        </p:txBody>
      </p:sp>
      <p:sp>
        <p:nvSpPr>
          <p:cNvPr id="5" name="Footer Placeholder 4">
            <a:extLst>
              <a:ext uri="{FF2B5EF4-FFF2-40B4-BE49-F238E27FC236}">
                <a16:creationId xmlns:a16="http://schemas.microsoft.com/office/drawing/2014/main" id="{62EF1924-BF94-8C28-9F0A-A52C64A7618C}"/>
              </a:ext>
            </a:extLst>
          </p:cNvPr>
          <p:cNvSpPr>
            <a:spLocks noGrp="1"/>
          </p:cNvSpPr>
          <p:nvPr>
            <p:ph type="ftr" sz="quarter" idx="11"/>
          </p:nvPr>
        </p:nvSpPr>
        <p:spPr>
          <a:xfrm>
            <a:off x="3846443"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A8AEC2-175D-35F3-B615-0B50FE4C7523}"/>
              </a:ext>
            </a:extLst>
          </p:cNvPr>
          <p:cNvSpPr>
            <a:spLocks noGrp="1"/>
          </p:cNvSpPr>
          <p:nvPr>
            <p:ph type="sldNum" sz="quarter" idx="12"/>
          </p:nvPr>
        </p:nvSpPr>
        <p:spPr>
          <a:xfrm>
            <a:off x="8610600" y="5919511"/>
            <a:ext cx="2743200" cy="365125"/>
          </a:xfrm>
          <a:prstGeom prst="rect">
            <a:avLst/>
          </a:prstGeom>
        </p:spPr>
        <p:txBody>
          <a:bodyPr/>
          <a:lstStyle/>
          <a:p>
            <a:fld id="{506E0719-9D3B-4149-BCA4-1AC3ED930BC6}" type="slidenum">
              <a:rPr lang="en-US" smtClean="0"/>
              <a:t>‹#›</a:t>
            </a:fld>
            <a:endParaRPr lang="en-US"/>
          </a:p>
        </p:txBody>
      </p:sp>
    </p:spTree>
    <p:extLst>
      <p:ext uri="{BB962C8B-B14F-4D97-AF65-F5344CB8AC3E}">
        <p14:creationId xmlns:p14="http://schemas.microsoft.com/office/powerpoint/2010/main" val="32542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10515600" cy="39589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669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831850" y="423201"/>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355E"/>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2"/>
          <p:cNvSpPr txBox="1">
            <a:spLocks noGrp="1"/>
          </p:cNvSpPr>
          <p:nvPr>
            <p:ph type="body" idx="1"/>
          </p:nvPr>
        </p:nvSpPr>
        <p:spPr>
          <a:xfrm>
            <a:off x="831850" y="3302926"/>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12"/>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4820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body" idx="1"/>
          </p:nvPr>
        </p:nvSpPr>
        <p:spPr>
          <a:xfrm>
            <a:off x="838200" y="1825625"/>
            <a:ext cx="5181600" cy="31172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3"/>
          <p:cNvSpPr txBox="1">
            <a:spLocks noGrp="1"/>
          </p:cNvSpPr>
          <p:nvPr>
            <p:ph type="body" idx="2"/>
          </p:nvPr>
        </p:nvSpPr>
        <p:spPr>
          <a:xfrm>
            <a:off x="6172200" y="1825625"/>
            <a:ext cx="5181600" cy="31172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3"/>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5750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rgbClr val="1C355E"/>
              </a:buClr>
              <a:buSzPts val="2000"/>
              <a:buNone/>
              <a:defRPr sz="2000" b="1"/>
            </a:lvl2pPr>
            <a:lvl3pPr marL="1371600" lvl="2" indent="-228600" algn="l">
              <a:lnSpc>
                <a:spcPct val="90000"/>
              </a:lnSpc>
              <a:spcBef>
                <a:spcPts val="500"/>
              </a:spcBef>
              <a:spcAft>
                <a:spcPts val="0"/>
              </a:spcAft>
              <a:buClr>
                <a:srgbClr val="1C355E"/>
              </a:buClr>
              <a:buSzPts val="1800"/>
              <a:buNone/>
              <a:defRPr sz="1800" b="1"/>
            </a:lvl3pPr>
            <a:lvl4pPr marL="1828800" lvl="3" indent="-228600" algn="l">
              <a:lnSpc>
                <a:spcPct val="90000"/>
              </a:lnSpc>
              <a:spcBef>
                <a:spcPts val="500"/>
              </a:spcBef>
              <a:spcAft>
                <a:spcPts val="0"/>
              </a:spcAft>
              <a:buClr>
                <a:srgbClr val="1C355E"/>
              </a:buClr>
              <a:buSzPts val="1600"/>
              <a:buNone/>
              <a:defRPr sz="1600" b="1"/>
            </a:lvl4pPr>
            <a:lvl5pPr marL="2286000" lvl="4" indent="-228600" algn="l">
              <a:lnSpc>
                <a:spcPct val="90000"/>
              </a:lnSpc>
              <a:spcBef>
                <a:spcPts val="500"/>
              </a:spcBef>
              <a:spcAft>
                <a:spcPts val="0"/>
              </a:spcAft>
              <a:buClr>
                <a:srgbClr val="1C355E"/>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4"/>
          <p:cNvSpPr txBox="1">
            <a:spLocks noGrp="1"/>
          </p:cNvSpPr>
          <p:nvPr>
            <p:ph type="body" idx="2"/>
          </p:nvPr>
        </p:nvSpPr>
        <p:spPr>
          <a:xfrm>
            <a:off x="839788" y="2505075"/>
            <a:ext cx="5157787" cy="246033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Clr>
                <a:srgbClr val="1C355E"/>
              </a:buClr>
              <a:buSzPts val="2000"/>
              <a:buNone/>
              <a:defRPr sz="2000" b="1"/>
            </a:lvl2pPr>
            <a:lvl3pPr marL="1371600" lvl="2" indent="-228600" algn="l">
              <a:lnSpc>
                <a:spcPct val="90000"/>
              </a:lnSpc>
              <a:spcBef>
                <a:spcPts val="500"/>
              </a:spcBef>
              <a:spcAft>
                <a:spcPts val="0"/>
              </a:spcAft>
              <a:buClr>
                <a:srgbClr val="1C355E"/>
              </a:buClr>
              <a:buSzPts val="1800"/>
              <a:buNone/>
              <a:defRPr sz="1800" b="1"/>
            </a:lvl3pPr>
            <a:lvl4pPr marL="1828800" lvl="3" indent="-228600" algn="l">
              <a:lnSpc>
                <a:spcPct val="90000"/>
              </a:lnSpc>
              <a:spcBef>
                <a:spcPts val="500"/>
              </a:spcBef>
              <a:spcAft>
                <a:spcPts val="0"/>
              </a:spcAft>
              <a:buClr>
                <a:srgbClr val="1C355E"/>
              </a:buClr>
              <a:buSzPts val="1600"/>
              <a:buNone/>
              <a:defRPr sz="1600" b="1"/>
            </a:lvl4pPr>
            <a:lvl5pPr marL="2286000" lvl="4" indent="-228600" algn="l">
              <a:lnSpc>
                <a:spcPct val="90000"/>
              </a:lnSpc>
              <a:spcBef>
                <a:spcPts val="500"/>
              </a:spcBef>
              <a:spcAft>
                <a:spcPts val="0"/>
              </a:spcAft>
              <a:buClr>
                <a:srgbClr val="1C355E"/>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4"/>
          <p:cNvSpPr txBox="1">
            <a:spLocks noGrp="1"/>
          </p:cNvSpPr>
          <p:nvPr>
            <p:ph type="body" idx="4"/>
          </p:nvPr>
        </p:nvSpPr>
        <p:spPr>
          <a:xfrm>
            <a:off x="6172200" y="2505076"/>
            <a:ext cx="5183188" cy="246033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Clr>
                <a:srgbClr val="1C355E"/>
              </a:buClr>
              <a:buSzPts val="1800"/>
              <a:buChar char="▪"/>
              <a:defRPr/>
            </a:lvl2pPr>
            <a:lvl3pPr marL="1371600" lvl="2" indent="-342900" algn="l">
              <a:lnSpc>
                <a:spcPct val="90000"/>
              </a:lnSpc>
              <a:spcBef>
                <a:spcPts val="500"/>
              </a:spcBef>
              <a:spcAft>
                <a:spcPts val="0"/>
              </a:spcAft>
              <a:buClr>
                <a:srgbClr val="1C355E"/>
              </a:buClr>
              <a:buSzPts val="1800"/>
              <a:buChar char="o"/>
              <a:defRPr/>
            </a:lvl3pPr>
            <a:lvl4pPr marL="1828800" lvl="3" indent="-342900" algn="l">
              <a:lnSpc>
                <a:spcPct val="90000"/>
              </a:lnSpc>
              <a:spcBef>
                <a:spcPts val="500"/>
              </a:spcBef>
              <a:spcAft>
                <a:spcPts val="0"/>
              </a:spcAft>
              <a:buClr>
                <a:srgbClr val="1C355E"/>
              </a:buClr>
              <a:buSzPts val="1800"/>
              <a:buChar char="•"/>
              <a:defRPr/>
            </a:lvl4pPr>
            <a:lvl5pPr marL="2286000" lvl="4" indent="-342900" algn="l">
              <a:lnSpc>
                <a:spcPct val="90000"/>
              </a:lnSpc>
              <a:spcBef>
                <a:spcPts val="500"/>
              </a:spcBef>
              <a:spcAft>
                <a:spcPts val="0"/>
              </a:spcAft>
              <a:buClr>
                <a:srgbClr val="1C355E"/>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4"/>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040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355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505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6"/>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6"/>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6"/>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4548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4.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355E"/>
              </a:buClr>
              <a:buSzPts val="4400"/>
              <a:buFont typeface="Arial"/>
              <a:buNone/>
              <a:defRPr sz="4400" b="0" i="0" u="none" strike="noStrike" cap="none">
                <a:solidFill>
                  <a:srgbClr val="1C355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39589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C10230"/>
              </a:buClr>
              <a:buSzPts val="2800"/>
              <a:buFont typeface="Arial"/>
              <a:buChar char="•"/>
              <a:defRPr sz="2800" b="0" i="0" u="none" strike="noStrike" cap="none">
                <a:solidFill>
                  <a:srgbClr val="1C355E"/>
                </a:solidFill>
                <a:latin typeface="Arial"/>
                <a:ea typeface="Arial"/>
                <a:cs typeface="Arial"/>
                <a:sym typeface="Arial"/>
              </a:defRPr>
            </a:lvl1pPr>
            <a:lvl2pPr marL="914400" marR="0" lvl="1" indent="-381000" algn="l" rtl="0">
              <a:lnSpc>
                <a:spcPct val="90000"/>
              </a:lnSpc>
              <a:spcBef>
                <a:spcPts val="500"/>
              </a:spcBef>
              <a:spcAft>
                <a:spcPts val="0"/>
              </a:spcAft>
              <a:buClr>
                <a:srgbClr val="1C355E"/>
              </a:buClr>
              <a:buSzPts val="2400"/>
              <a:buFont typeface="Noto Sans Symbols"/>
              <a:buChar char="▪"/>
              <a:defRPr sz="2400" b="0" i="0" u="none" strike="noStrike" cap="none">
                <a:solidFill>
                  <a:srgbClr val="1C355E"/>
                </a:solidFill>
                <a:latin typeface="Arial"/>
                <a:ea typeface="Arial"/>
                <a:cs typeface="Arial"/>
                <a:sym typeface="Arial"/>
              </a:defRPr>
            </a:lvl2pPr>
            <a:lvl3pPr marL="1371600" marR="0" lvl="2" indent="-355600" algn="l" rtl="0">
              <a:lnSpc>
                <a:spcPct val="90000"/>
              </a:lnSpc>
              <a:spcBef>
                <a:spcPts val="500"/>
              </a:spcBef>
              <a:spcAft>
                <a:spcPts val="0"/>
              </a:spcAft>
              <a:buClr>
                <a:srgbClr val="1C355E"/>
              </a:buClr>
              <a:buSzPts val="2000"/>
              <a:buFont typeface="Courier New"/>
              <a:buChar char="o"/>
              <a:defRPr sz="2000" b="0" i="0" u="none" strike="noStrike" cap="none">
                <a:solidFill>
                  <a:srgbClr val="1C355E"/>
                </a:solidFill>
                <a:latin typeface="Arial"/>
                <a:ea typeface="Arial"/>
                <a:cs typeface="Arial"/>
                <a:sym typeface="Arial"/>
              </a:defRPr>
            </a:lvl3pPr>
            <a:lvl4pPr marL="1828800" marR="0" lvl="3" indent="-342900" algn="l" rtl="0">
              <a:lnSpc>
                <a:spcPct val="90000"/>
              </a:lnSpc>
              <a:spcBef>
                <a:spcPts val="500"/>
              </a:spcBef>
              <a:spcAft>
                <a:spcPts val="0"/>
              </a:spcAft>
              <a:buClr>
                <a:srgbClr val="1C355E"/>
              </a:buClr>
              <a:buSzPts val="1800"/>
              <a:buFont typeface="Arial"/>
              <a:buChar char="•"/>
              <a:defRPr sz="1800" b="0" i="0" u="none" strike="noStrike" cap="none">
                <a:solidFill>
                  <a:srgbClr val="1C355E"/>
                </a:solidFill>
                <a:latin typeface="Arial"/>
                <a:ea typeface="Arial"/>
                <a:cs typeface="Arial"/>
                <a:sym typeface="Arial"/>
              </a:defRPr>
            </a:lvl4pPr>
            <a:lvl5pPr marL="2286000" marR="0" lvl="4" indent="-342900" algn="l" rtl="0">
              <a:lnSpc>
                <a:spcPct val="90000"/>
              </a:lnSpc>
              <a:spcBef>
                <a:spcPts val="500"/>
              </a:spcBef>
              <a:spcAft>
                <a:spcPts val="0"/>
              </a:spcAft>
              <a:buClr>
                <a:srgbClr val="1C355E"/>
              </a:buClr>
              <a:buSzPts val="1800"/>
              <a:buFont typeface="Arial"/>
              <a:buChar char="•"/>
              <a:defRPr sz="1800" b="0" i="0" u="none" strike="noStrike" cap="none">
                <a:solidFill>
                  <a:srgbClr val="1C355E"/>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591951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sldNum" idx="12"/>
          </p:nvPr>
        </p:nvSpPr>
        <p:spPr>
          <a:xfrm>
            <a:off x="8610600" y="591951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4"/>
          <p:cNvSpPr txBox="1">
            <a:spLocks noGrp="1"/>
          </p:cNvSpPr>
          <p:nvPr>
            <p:ph type="ftr" idx="11"/>
          </p:nvPr>
        </p:nvSpPr>
        <p:spPr>
          <a:xfrm>
            <a:off x="4038600" y="591951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4"/>
          <p:cNvSpPr/>
          <p:nvPr/>
        </p:nvSpPr>
        <p:spPr>
          <a:xfrm>
            <a:off x="10891849" y="6006140"/>
            <a:ext cx="1300151" cy="851859"/>
          </a:xfrm>
          <a:prstGeom prst="rect">
            <a:avLst/>
          </a:prstGeom>
          <a:solidFill>
            <a:srgbClr val="FFFFFF"/>
          </a:solidFill>
          <a:ln>
            <a:noFill/>
          </a:ln>
        </p:spPr>
        <p:txBody>
          <a:bodyPr/>
          <a:lstStyle/>
          <a:p>
            <a:endParaRPr lang="en-US"/>
          </a:p>
        </p:txBody>
      </p:sp>
      <p:pic>
        <p:nvPicPr>
          <p:cNvPr id="16" name="Google Shape;16;p4" descr="A red letters on a black background&#10;&#10;AI-generated content may be incorrect."/>
          <p:cNvPicPr preferRelativeResize="0"/>
          <p:nvPr/>
        </p:nvPicPr>
        <p:blipFill rotWithShape="1">
          <a:blip r:embed="rId18">
            <a:alphaModFix/>
          </a:blip>
          <a:srcRect/>
          <a:stretch/>
        </p:blipFill>
        <p:spPr>
          <a:xfrm>
            <a:off x="10254770" y="6237010"/>
            <a:ext cx="1347329" cy="365126"/>
          </a:xfrm>
          <a:prstGeom prst="rect">
            <a:avLst/>
          </a:prstGeom>
          <a:noFill/>
          <a:ln>
            <a:noFill/>
          </a:ln>
        </p:spPr>
      </p:pic>
    </p:spTree>
    <p:extLst>
      <p:ext uri="{BB962C8B-B14F-4D97-AF65-F5344CB8AC3E}">
        <p14:creationId xmlns:p14="http://schemas.microsoft.com/office/powerpoint/2010/main" val="21361330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95237-B159-683D-913F-7E8A329A67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872D6C-D84F-92C2-4929-07CFA07CB100}"/>
              </a:ext>
            </a:extLst>
          </p:cNvPr>
          <p:cNvSpPr>
            <a:spLocks noGrp="1"/>
          </p:cNvSpPr>
          <p:nvPr>
            <p:ph type="body" idx="1"/>
          </p:nvPr>
        </p:nvSpPr>
        <p:spPr>
          <a:xfrm>
            <a:off x="838200" y="1825625"/>
            <a:ext cx="10515600" cy="39589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9ABD7-2FE1-337D-2DB0-C8789A637BEA}"/>
              </a:ext>
            </a:extLst>
          </p:cNvPr>
          <p:cNvSpPr>
            <a:spLocks noGrp="1"/>
          </p:cNvSpPr>
          <p:nvPr>
            <p:ph type="dt" sz="half" idx="2"/>
          </p:nvPr>
        </p:nvSpPr>
        <p:spPr>
          <a:xfrm>
            <a:off x="838200" y="591951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8D75C-61A4-A843-9D33-C281A7B88B40}" type="datetimeFigureOut">
              <a:rPr lang="en-US" smtClean="0"/>
              <a:t>3/23/2026</a:t>
            </a:fld>
            <a:endParaRPr lang="en-US"/>
          </a:p>
        </p:txBody>
      </p:sp>
      <p:sp>
        <p:nvSpPr>
          <p:cNvPr id="6" name="Slide Number Placeholder 5">
            <a:extLst>
              <a:ext uri="{FF2B5EF4-FFF2-40B4-BE49-F238E27FC236}">
                <a16:creationId xmlns:a16="http://schemas.microsoft.com/office/drawing/2014/main" id="{3A6B3FF6-ACDF-6C2C-FFC2-0F5EF5C6E370}"/>
              </a:ext>
            </a:extLst>
          </p:cNvPr>
          <p:cNvSpPr>
            <a:spLocks noGrp="1"/>
          </p:cNvSpPr>
          <p:nvPr>
            <p:ph type="sldNum" sz="quarter" idx="4"/>
          </p:nvPr>
        </p:nvSpPr>
        <p:spPr>
          <a:xfrm>
            <a:off x="8610600" y="591951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E0719-9D3B-4149-BCA4-1AC3ED930BC6}" type="slidenum">
              <a:rPr lang="en-US" smtClean="0"/>
              <a:t>‹#›</a:t>
            </a:fld>
            <a:endParaRPr lang="en-US"/>
          </a:p>
        </p:txBody>
      </p:sp>
      <p:sp>
        <p:nvSpPr>
          <p:cNvPr id="11" name="Footer Placeholder 10">
            <a:extLst>
              <a:ext uri="{FF2B5EF4-FFF2-40B4-BE49-F238E27FC236}">
                <a16:creationId xmlns:a16="http://schemas.microsoft.com/office/drawing/2014/main" id="{C92914ED-78D9-F25E-0832-A6FB9DA69190}"/>
              </a:ext>
            </a:extLst>
          </p:cNvPr>
          <p:cNvSpPr>
            <a:spLocks noGrp="1"/>
          </p:cNvSpPr>
          <p:nvPr>
            <p:ph type="ftr" sz="quarter" idx="3"/>
          </p:nvPr>
        </p:nvSpPr>
        <p:spPr>
          <a:xfrm>
            <a:off x="4038600" y="591951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2" name="Picture 11">
            <a:extLst>
              <a:ext uri="{FF2B5EF4-FFF2-40B4-BE49-F238E27FC236}">
                <a16:creationId xmlns:a16="http://schemas.microsoft.com/office/drawing/2014/main" id="{D5D6F52C-5B1D-D29E-4256-22D27B129894}"/>
              </a:ext>
            </a:extLst>
          </p:cNvPr>
          <p:cNvPicPr>
            <a:picLocks noChangeAspect="1"/>
          </p:cNvPicPr>
          <p:nvPr userDrawn="1"/>
        </p:nvPicPr>
        <p:blipFill>
          <a:blip r:embed="rId18"/>
          <a:srcRect l="-22463" t="-17868" r="37702" b="44065"/>
          <a:stretch/>
        </p:blipFill>
        <p:spPr>
          <a:xfrm>
            <a:off x="10891849" y="6006140"/>
            <a:ext cx="1300151" cy="851859"/>
          </a:xfrm>
          <a:prstGeom prst="rect">
            <a:avLst/>
          </a:prstGeom>
        </p:spPr>
      </p:pic>
      <p:pic>
        <p:nvPicPr>
          <p:cNvPr id="8" name="Picture 7" descr="A red letters on a black background&#10;&#10;AI-generated content may be incorrect.">
            <a:extLst>
              <a:ext uri="{FF2B5EF4-FFF2-40B4-BE49-F238E27FC236}">
                <a16:creationId xmlns:a16="http://schemas.microsoft.com/office/drawing/2014/main" id="{AA6AF901-5EB8-C7CF-1764-B721A0CD603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54770" y="6237010"/>
            <a:ext cx="1347329" cy="365126"/>
          </a:xfrm>
          <a:prstGeom prst="rect">
            <a:avLst/>
          </a:prstGeom>
        </p:spPr>
      </p:pic>
    </p:spTree>
    <p:extLst>
      <p:ext uri="{BB962C8B-B14F-4D97-AF65-F5344CB8AC3E}">
        <p14:creationId xmlns:p14="http://schemas.microsoft.com/office/powerpoint/2010/main" val="41190948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914400" rtl="0" eaLnBrk="1" latinLnBrk="0" hangingPunct="1">
        <a:lnSpc>
          <a:spcPct val="90000"/>
        </a:lnSpc>
        <a:spcBef>
          <a:spcPct val="0"/>
        </a:spcBef>
        <a:buNone/>
        <a:defRPr sz="4400" kern="1200">
          <a:solidFill>
            <a:srgbClr val="1C355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C10230"/>
        </a:buClr>
        <a:buFont typeface="Arial" panose="020B0604020202020204" pitchFamily="34" charset="0"/>
        <a:buChar char="•"/>
        <a:defRPr sz="2800" kern="1200">
          <a:solidFill>
            <a:srgbClr val="1C355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rgbClr val="1C355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rgbClr val="1C355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55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55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aamc.org/data-reports/report/us-physician-workforce-data-dashboard"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hyperlink" Target="https://doi.org/10.1016/j.jacadv.2025.101642"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002/ccd.28330"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002/ccd.28330"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7D54-7961-41BA-A4E4-1CC914C8A65C}"/>
              </a:ext>
            </a:extLst>
          </p:cNvPr>
          <p:cNvSpPr>
            <a:spLocks noGrp="1"/>
          </p:cNvSpPr>
          <p:nvPr>
            <p:ph type="title"/>
          </p:nvPr>
        </p:nvSpPr>
        <p:spPr>
          <a:xfrm>
            <a:off x="4817398" y="513662"/>
            <a:ext cx="7464542" cy="1325563"/>
          </a:xfrm>
        </p:spPr>
        <p:txBody>
          <a:bodyPr/>
          <a:lstStyle/>
          <a:p>
            <a:r>
              <a:rPr lang="en-US" b="1" dirty="0">
                <a:latin typeface="Avenir Next Demi Bold" panose="020B0503020202020204" pitchFamily="34" charset="0"/>
              </a:rPr>
              <a:t>2026 ALARA+ Toolkit: Economic Argument</a:t>
            </a:r>
          </a:p>
        </p:txBody>
      </p:sp>
      <p:sp>
        <p:nvSpPr>
          <p:cNvPr id="5" name="TextBox 4">
            <a:extLst>
              <a:ext uri="{FF2B5EF4-FFF2-40B4-BE49-F238E27FC236}">
                <a16:creationId xmlns:a16="http://schemas.microsoft.com/office/drawing/2014/main" id="{90D7119C-27AC-6E6D-A587-341A99D29644}"/>
              </a:ext>
            </a:extLst>
          </p:cNvPr>
          <p:cNvSpPr txBox="1"/>
          <p:nvPr/>
        </p:nvSpPr>
        <p:spPr>
          <a:xfrm>
            <a:off x="5629275" y="3429000"/>
            <a:ext cx="4800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Arnold Seto, MD, FSCAI, Islam Abudayyeh, MD, FSCAI, Allison Dupont, MD, FSCAI, Giorgio Medranda, MD, FSCAI, Faisal Latif, MD, FSCAI</a:t>
            </a:r>
          </a:p>
        </p:txBody>
      </p:sp>
    </p:spTree>
    <p:extLst>
      <p:ext uri="{BB962C8B-B14F-4D97-AF65-F5344CB8AC3E}">
        <p14:creationId xmlns:p14="http://schemas.microsoft.com/office/powerpoint/2010/main" val="255062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81C3-D739-45E4-A361-22B763861FC4}"/>
              </a:ext>
            </a:extLst>
          </p:cNvPr>
          <p:cNvSpPr>
            <a:spLocks noGrp="1"/>
          </p:cNvSpPr>
          <p:nvPr>
            <p:ph type="title"/>
          </p:nvPr>
        </p:nvSpPr>
        <p:spPr>
          <a:xfrm>
            <a:off x="838200" y="365126"/>
            <a:ext cx="10515600" cy="917410"/>
          </a:xfrm>
        </p:spPr>
        <p:txBody>
          <a:bodyPr>
            <a:normAutofit/>
          </a:bodyPr>
          <a:lstStyle/>
          <a:p>
            <a:r>
              <a:rPr lang="en-US"/>
              <a:t>Cost Avoidance: A Real-World Scenario</a:t>
            </a:r>
          </a:p>
        </p:txBody>
      </p:sp>
      <p:pic>
        <p:nvPicPr>
          <p:cNvPr id="13" name="Content Placeholder 12">
            <a:extLst>
              <a:ext uri="{FF2B5EF4-FFF2-40B4-BE49-F238E27FC236}">
                <a16:creationId xmlns:a16="http://schemas.microsoft.com/office/drawing/2014/main" id="{21DDAD57-CD3F-4545-BD63-5B205F2759D2}"/>
              </a:ext>
            </a:extLst>
          </p:cNvPr>
          <p:cNvPicPr>
            <a:picLocks noGrp="1" noChangeAspect="1"/>
          </p:cNvPicPr>
          <p:nvPr>
            <p:ph sz="half" idx="1"/>
          </p:nvPr>
        </p:nvPicPr>
        <p:blipFill>
          <a:blip r:embed="rId2"/>
          <a:stretch>
            <a:fillRect/>
          </a:stretch>
        </p:blipFill>
        <p:spPr>
          <a:xfrm>
            <a:off x="731530" y="1384055"/>
            <a:ext cx="4627413" cy="1866651"/>
          </a:xfrm>
          <a:prstGeom prst="rect">
            <a:avLst/>
          </a:prstGeom>
        </p:spPr>
      </p:pic>
      <p:pic>
        <p:nvPicPr>
          <p:cNvPr id="10" name="Content Placeholder 9">
            <a:extLst>
              <a:ext uri="{FF2B5EF4-FFF2-40B4-BE49-F238E27FC236}">
                <a16:creationId xmlns:a16="http://schemas.microsoft.com/office/drawing/2014/main" id="{26799328-0F0A-4FDA-8B70-6859082B2340}"/>
              </a:ext>
            </a:extLst>
          </p:cNvPr>
          <p:cNvPicPr>
            <a:picLocks noGrp="1" noChangeAspect="1"/>
          </p:cNvPicPr>
          <p:nvPr>
            <p:ph sz="half" idx="2"/>
          </p:nvPr>
        </p:nvPicPr>
        <p:blipFill>
          <a:blip r:embed="rId3"/>
          <a:stretch>
            <a:fillRect/>
          </a:stretch>
        </p:blipFill>
        <p:spPr>
          <a:xfrm>
            <a:off x="5581514" y="1384055"/>
            <a:ext cx="5757051" cy="1571563"/>
          </a:xfrm>
          <a:prstGeom prst="rect">
            <a:avLst/>
          </a:prstGeom>
        </p:spPr>
      </p:pic>
      <p:sp>
        <p:nvSpPr>
          <p:cNvPr id="11" name="TextBox 10">
            <a:extLst>
              <a:ext uri="{FF2B5EF4-FFF2-40B4-BE49-F238E27FC236}">
                <a16:creationId xmlns:a16="http://schemas.microsoft.com/office/drawing/2014/main" id="{61858ED0-3F7E-4B4D-9A2D-693C48593DCD}"/>
              </a:ext>
            </a:extLst>
          </p:cNvPr>
          <p:cNvSpPr txBox="1"/>
          <p:nvPr/>
        </p:nvSpPr>
        <p:spPr>
          <a:xfrm>
            <a:off x="731530" y="3607295"/>
            <a:ext cx="10607035" cy="3456844"/>
          </a:xfrm>
          <a:prstGeom prst="rect">
            <a:avLst/>
          </a:prstGeom>
          <a:noFill/>
          <a:ln w="38100">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To provide advanced radiation protection for all of its </a:t>
            </a:r>
            <a:r>
              <a:rPr kumimoji="0" lang="en-US" sz="2800" b="0" i="0" u="none" strike="noStrike" kern="0" cap="none" spc="0" normalizeH="0" baseline="0" noProof="0" dirty="0" err="1">
                <a:ln>
                  <a:noFill/>
                </a:ln>
                <a:solidFill>
                  <a:srgbClr val="000000"/>
                </a:solidFill>
                <a:effectLst/>
                <a:uLnTx/>
                <a:uFillTx/>
                <a:latin typeface="Arial"/>
                <a:cs typeface="Arial"/>
                <a:sym typeface="Arial"/>
              </a:rPr>
              <a:t>cath</a:t>
            </a:r>
            <a:r>
              <a:rPr kumimoji="0" lang="en-US" sz="2800" b="0" i="0" u="none" strike="noStrike" kern="0" cap="none" spc="0" normalizeH="0" baseline="0" noProof="0" dirty="0">
                <a:ln>
                  <a:noFill/>
                </a:ln>
                <a:solidFill>
                  <a:srgbClr val="000000"/>
                </a:solidFill>
                <a:effectLst/>
                <a:uLnTx/>
                <a:uFillTx/>
                <a:latin typeface="Arial"/>
                <a:cs typeface="Arial"/>
                <a:sym typeface="Arial"/>
              </a:rPr>
              <a:t> labs, Hospital A would need to invest approximately $1.4 million; this investment would aid in protecting 909 annual procedures and more than $15 million in revenue generation for a </a:t>
            </a:r>
            <a:r>
              <a:rPr kumimoji="0" lang="en-US" sz="2800" b="1" i="0" u="none" strike="noStrike" kern="0" cap="none" spc="0" normalizeH="0" baseline="0" noProof="0" dirty="0">
                <a:ln>
                  <a:noFill/>
                </a:ln>
                <a:solidFill>
                  <a:srgbClr val="000000"/>
                </a:solidFill>
                <a:effectLst/>
                <a:uLnTx/>
                <a:uFillTx/>
                <a:latin typeface="Arial"/>
                <a:cs typeface="Arial"/>
                <a:sym typeface="Arial"/>
              </a:rPr>
              <a:t>single cardiologist</a:t>
            </a:r>
            <a:r>
              <a:rPr kumimoji="0" lang="en-US" sz="2800" b="1" i="1"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933" b="1" i="1"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0" i="0" u="none" strike="noStrike" kern="0" cap="none" spc="0" normalizeH="0" baseline="0" noProof="0" dirty="0">
                <a:ln>
                  <a:noFill/>
                </a:ln>
                <a:solidFill>
                  <a:srgbClr val="000000"/>
                </a:solidFill>
                <a:effectLst/>
                <a:uLnTx/>
                <a:uFillTx/>
                <a:latin typeface="Arial"/>
                <a:cs typeface="Arial"/>
                <a:sym typeface="Arial"/>
              </a:rPr>
              <a:t>Kyle Bugg, MBA, RT(R), Proactive Radiation Safety: Spend Now to Save Later, SCAI Radiation Summit Presentation, May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933" b="1" i="1"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1741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98E1-28C8-41C2-985A-B0067BE00E20}"/>
              </a:ext>
            </a:extLst>
          </p:cNvPr>
          <p:cNvSpPr>
            <a:spLocks noGrp="1"/>
          </p:cNvSpPr>
          <p:nvPr>
            <p:ph type="title"/>
          </p:nvPr>
        </p:nvSpPr>
        <p:spPr>
          <a:xfrm>
            <a:off x="838200" y="365126"/>
            <a:ext cx="10515600" cy="646929"/>
          </a:xfrm>
        </p:spPr>
        <p:txBody>
          <a:bodyPr>
            <a:noAutofit/>
          </a:bodyPr>
          <a:lstStyle/>
          <a:p>
            <a:r>
              <a:rPr lang="en-US" sz="3600" dirty="0"/>
              <a:t>The (Potentially) Never-Ending Recruiting Cycle</a:t>
            </a:r>
          </a:p>
        </p:txBody>
      </p:sp>
      <p:sp>
        <p:nvSpPr>
          <p:cNvPr id="5" name="Content Placeholder 4">
            <a:extLst>
              <a:ext uri="{FF2B5EF4-FFF2-40B4-BE49-F238E27FC236}">
                <a16:creationId xmlns:a16="http://schemas.microsoft.com/office/drawing/2014/main" id="{AFD16176-2464-4FDD-9DCD-198C37CDFEB4}"/>
              </a:ext>
            </a:extLst>
          </p:cNvPr>
          <p:cNvSpPr>
            <a:spLocks noGrp="1"/>
          </p:cNvSpPr>
          <p:nvPr>
            <p:ph idx="1"/>
          </p:nvPr>
        </p:nvSpPr>
        <p:spPr>
          <a:xfrm>
            <a:off x="838200" y="1208902"/>
            <a:ext cx="10515600" cy="5197475"/>
          </a:xfrm>
        </p:spPr>
        <p:txBody>
          <a:bodyPr vert="horz" lIns="91440" tIns="45720" rIns="91440" bIns="45720" rtlCol="0" anchor="t">
            <a:normAutofit fontScale="85000" lnSpcReduction="20000"/>
          </a:bodyPr>
          <a:lstStyle/>
          <a:p>
            <a:pPr>
              <a:lnSpc>
                <a:spcPct val="120000"/>
              </a:lnSpc>
            </a:pPr>
            <a:r>
              <a:rPr lang="en-US" sz="2600" dirty="0">
                <a:latin typeface="Arial"/>
                <a:cs typeface="Arial"/>
              </a:rPr>
              <a:t>This is not an interventional cardiologist-specific concern</a:t>
            </a:r>
          </a:p>
          <a:p>
            <a:pPr lvl="1">
              <a:lnSpc>
                <a:spcPct val="120000"/>
              </a:lnSpc>
              <a:buFont typeface="Arial" panose="020B0604020202020204" pitchFamily="34" charset="0"/>
              <a:buChar char="•"/>
            </a:pPr>
            <a:r>
              <a:rPr lang="en-US" sz="2200" dirty="0">
                <a:latin typeface="Arial"/>
                <a:cs typeface="Arial"/>
              </a:rPr>
              <a:t>Interventional radiologists</a:t>
            </a:r>
          </a:p>
          <a:p>
            <a:pPr lvl="1">
              <a:lnSpc>
                <a:spcPct val="120000"/>
              </a:lnSpc>
              <a:buFont typeface="Arial" panose="020B0604020202020204" pitchFamily="34" charset="0"/>
              <a:buChar char="•"/>
            </a:pPr>
            <a:r>
              <a:rPr lang="en-US" sz="2200" dirty="0">
                <a:latin typeface="Arial"/>
                <a:cs typeface="Arial"/>
              </a:rPr>
              <a:t>Interventional neurologists</a:t>
            </a:r>
          </a:p>
          <a:p>
            <a:pPr lvl="1">
              <a:lnSpc>
                <a:spcPct val="120000"/>
              </a:lnSpc>
              <a:buFont typeface="Arial" panose="020B0604020202020204" pitchFamily="34" charset="0"/>
              <a:buChar char="•"/>
            </a:pPr>
            <a:r>
              <a:rPr lang="en-US" sz="2200" dirty="0">
                <a:latin typeface="Arial"/>
                <a:cs typeface="Arial"/>
              </a:rPr>
              <a:t>Vascular interventionalists/surgeons</a:t>
            </a:r>
          </a:p>
          <a:p>
            <a:pPr lvl="1">
              <a:lnSpc>
                <a:spcPct val="120000"/>
              </a:lnSpc>
              <a:buFont typeface="Arial" panose="020B0604020202020204" pitchFamily="34" charset="0"/>
              <a:buChar char="•"/>
            </a:pPr>
            <a:r>
              <a:rPr lang="en-US" sz="2200" dirty="0">
                <a:latin typeface="Arial"/>
                <a:cs typeface="Arial"/>
              </a:rPr>
              <a:t>Technologists and nurses in these procedural areas</a:t>
            </a:r>
            <a:endParaRPr lang="en-US" sz="2600" dirty="0"/>
          </a:p>
          <a:p>
            <a:r>
              <a:rPr lang="en-US" sz="2600" dirty="0">
                <a:latin typeface="Arial"/>
                <a:cs typeface="Arial"/>
              </a:rPr>
              <a:t>Currently more than 42,000 open full-time positions in US for technologists and RNs</a:t>
            </a:r>
            <a:endParaRPr lang="en-US" sz="2600" dirty="0"/>
          </a:p>
          <a:p>
            <a:pPr>
              <a:lnSpc>
                <a:spcPct val="120000"/>
              </a:lnSpc>
            </a:pPr>
            <a:r>
              <a:rPr lang="en-US" sz="2600" dirty="0">
                <a:latin typeface="Arial"/>
                <a:cs typeface="Arial"/>
              </a:rPr>
              <a:t>Costs of recruiting new physicians can range from $500,000 to more than $1million in addition to lost revenue due to open positions</a:t>
            </a:r>
            <a:endParaRPr lang="en-US" sz="2600" dirty="0"/>
          </a:p>
          <a:p>
            <a:r>
              <a:rPr lang="en-US" sz="2600" dirty="0">
                <a:latin typeface="Arial"/>
                <a:cs typeface="Arial"/>
              </a:rPr>
              <a:t>Locum tenens physicians can command a 10%+ premium</a:t>
            </a:r>
            <a:endParaRPr lang="en-US" sz="2600" dirty="0"/>
          </a:p>
          <a:p>
            <a:pPr>
              <a:lnSpc>
                <a:spcPct val="120000"/>
              </a:lnSpc>
            </a:pPr>
            <a:r>
              <a:rPr lang="en-US" sz="2600" dirty="0">
                <a:latin typeface="Arial"/>
                <a:cs typeface="Arial"/>
              </a:rPr>
              <a:t>Contract labor </a:t>
            </a:r>
            <a:r>
              <a:rPr lang="en-US" sz="2600" dirty="0" err="1">
                <a:latin typeface="Arial"/>
                <a:cs typeface="Arial"/>
              </a:rPr>
              <a:t>cath</a:t>
            </a:r>
            <a:r>
              <a:rPr lang="en-US" sz="2600" dirty="0">
                <a:latin typeface="Arial"/>
                <a:cs typeface="Arial"/>
              </a:rPr>
              <a:t> lab staff members can command a 100%+ premium, though the use of contract labor is subsiding post-COVID</a:t>
            </a:r>
          </a:p>
          <a:p>
            <a:endParaRPr lang="en-US" sz="2000" dirty="0"/>
          </a:p>
          <a:p>
            <a:r>
              <a:rPr lang="en-US" sz="1450" dirty="0">
                <a:latin typeface="Arial"/>
                <a:cs typeface="Arial"/>
              </a:rPr>
              <a:t>Kyle Bugg, MBA, RT(R), Proactive Radiation Safety: Spend Now to Save Later, SCAI Radiation Summit Presentation, May 2025.​</a:t>
            </a:r>
          </a:p>
          <a:p>
            <a:endParaRPr lang="en-US" sz="2000" dirty="0"/>
          </a:p>
        </p:txBody>
      </p:sp>
    </p:spTree>
    <p:extLst>
      <p:ext uri="{BB962C8B-B14F-4D97-AF65-F5344CB8AC3E}">
        <p14:creationId xmlns:p14="http://schemas.microsoft.com/office/powerpoint/2010/main" val="380058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00F3-A457-EA56-7445-069BB6296078}"/>
              </a:ext>
            </a:extLst>
          </p:cNvPr>
          <p:cNvSpPr>
            <a:spLocks noGrp="1"/>
          </p:cNvSpPr>
          <p:nvPr>
            <p:ph type="title"/>
          </p:nvPr>
        </p:nvSpPr>
        <p:spPr>
          <a:xfrm>
            <a:off x="609600" y="443927"/>
            <a:ext cx="9560011" cy="733369"/>
          </a:xfrm>
        </p:spPr>
        <p:txBody>
          <a:bodyPr>
            <a:normAutofit/>
          </a:bodyPr>
          <a:lstStyle/>
          <a:p>
            <a:pPr>
              <a:lnSpc>
                <a:spcPct val="110000"/>
              </a:lnSpc>
            </a:pPr>
            <a:r>
              <a:rPr lang="en-US">
                <a:solidFill>
                  <a:schemeClr val="accent1">
                    <a:lumMod val="50000"/>
                  </a:schemeClr>
                </a:solidFill>
              </a:rPr>
              <a:t>Workforce Retention Crisis</a:t>
            </a:r>
          </a:p>
        </p:txBody>
      </p:sp>
      <p:sp>
        <p:nvSpPr>
          <p:cNvPr id="3" name="Text Placeholder 2">
            <a:extLst>
              <a:ext uri="{FF2B5EF4-FFF2-40B4-BE49-F238E27FC236}">
                <a16:creationId xmlns:a16="http://schemas.microsoft.com/office/drawing/2014/main" id="{1DD42053-7137-9560-4A73-7D89BEE3577D}"/>
              </a:ext>
            </a:extLst>
          </p:cNvPr>
          <p:cNvSpPr>
            <a:spLocks noGrp="1"/>
          </p:cNvSpPr>
          <p:nvPr>
            <p:ph type="body" sz="quarter" idx="10"/>
          </p:nvPr>
        </p:nvSpPr>
        <p:spPr/>
        <p:txBody>
          <a:bodyPr/>
          <a:lstStyle/>
          <a:p>
            <a:endParaRPr lang="en-US"/>
          </a:p>
          <a:p>
            <a:endParaRPr lang="en-US"/>
          </a:p>
          <a:p>
            <a:endParaRPr lang="en-US"/>
          </a:p>
        </p:txBody>
      </p:sp>
      <p:sp>
        <p:nvSpPr>
          <p:cNvPr id="5" name="TextShape 1">
            <a:extLst>
              <a:ext uri="{FF2B5EF4-FFF2-40B4-BE49-F238E27FC236}">
                <a16:creationId xmlns:a16="http://schemas.microsoft.com/office/drawing/2014/main" id="{CE7FA9D6-CEC4-8A42-6EF1-25313D34C599}"/>
              </a:ext>
            </a:extLst>
          </p:cNvPr>
          <p:cNvSpPr txBox="1"/>
          <p:nvPr/>
        </p:nvSpPr>
        <p:spPr>
          <a:xfrm>
            <a:off x="609601" y="4888197"/>
            <a:ext cx="4085967" cy="451800"/>
          </a:xfrm>
          <a:prstGeom prst="rect">
            <a:avLst/>
          </a:prstGeom>
          <a:noFill/>
          <a:ln>
            <a:noFill/>
          </a:ln>
        </p:spPr>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1" normalizeH="0" baseline="0" noProof="0">
                <a:ln>
                  <a:noFill/>
                </a:ln>
                <a:solidFill>
                  <a:srgbClr val="000000"/>
                </a:solidFill>
                <a:effectLst/>
                <a:uLnTx/>
                <a:uFillTx/>
                <a:latin typeface="Arial"/>
                <a:cs typeface="Arial"/>
                <a:sym typeface="Arial"/>
              </a:rPr>
              <a:t>Erin D. Michos, Annabelle Volgman, Kamala P. Tamirisa et al. </a:t>
            </a:r>
            <a:r>
              <a:rPr kumimoji="0" lang="en-US" sz="1200" b="0" i="1" u="none" strike="noStrike" kern="0" cap="none" spc="-1" normalizeH="0" baseline="0" noProof="0">
                <a:ln>
                  <a:noFill/>
                </a:ln>
                <a:solidFill>
                  <a:srgbClr val="000000"/>
                </a:solidFill>
                <a:effectLst/>
                <a:uLnTx/>
                <a:uFillTx/>
                <a:latin typeface="Arial"/>
                <a:cs typeface="Arial"/>
                <a:sym typeface="Arial"/>
              </a:rPr>
              <a:t>JACC</a:t>
            </a:r>
            <a:r>
              <a:rPr kumimoji="0" lang="en-US" sz="1200" b="0" i="0" u="none" strike="noStrike" kern="0" cap="none" spc="-1" normalizeH="0" baseline="0" noProof="0">
                <a:ln>
                  <a:noFill/>
                </a:ln>
                <a:solidFill>
                  <a:srgbClr val="000000"/>
                </a:solidFill>
                <a:effectLst/>
                <a:uLnTx/>
                <a:uFillTx/>
                <a:latin typeface="Arial"/>
                <a:cs typeface="Arial"/>
                <a:sym typeface="Arial"/>
              </a:rPr>
              <a:t> 2021; 78:910-913.</a:t>
            </a:r>
          </a:p>
        </p:txBody>
      </p:sp>
      <p:sp>
        <p:nvSpPr>
          <p:cNvPr id="7" name="TextBox 6">
            <a:extLst>
              <a:ext uri="{FF2B5EF4-FFF2-40B4-BE49-F238E27FC236}">
                <a16:creationId xmlns:a16="http://schemas.microsoft.com/office/drawing/2014/main" id="{7AB92E58-F75F-03C8-5A2F-6A93922FD432}"/>
              </a:ext>
            </a:extLst>
          </p:cNvPr>
          <p:cNvSpPr txBox="1"/>
          <p:nvPr/>
        </p:nvSpPr>
        <p:spPr>
          <a:xfrm>
            <a:off x="2286001" y="5992603"/>
            <a:ext cx="801953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hlinkClick r:id="rId3"/>
              </a:rPr>
              <a:t>https://www.aamc.org/data-reports/report/us-physician-workforce-data-dashboard</a:t>
            </a:r>
            <a:endPar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Kamala P. </a:t>
            </a:r>
            <a:r>
              <a:rPr kumimoji="0" lang="en-US" sz="1200" b="0" i="0" u="none" strike="noStrike" kern="0" cap="none" spc="0" normalizeH="0" baseline="0" noProof="0" err="1">
                <a:ln>
                  <a:noFill/>
                </a:ln>
                <a:solidFill>
                  <a:srgbClr val="000000"/>
                </a:solidFill>
                <a:effectLst/>
                <a:uLnTx/>
                <a:uFillTx/>
                <a:latin typeface="Arial" panose="020B0604020202020204" pitchFamily="34" charset="0"/>
                <a:cs typeface="Arial" panose="020B0604020202020204" pitchFamily="34" charset="0"/>
                <a:sym typeface="Arial"/>
              </a:rPr>
              <a:t>Tamirisa</a:t>
            </a: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MD, FHRS, FACC, MSCMR, The Toll of Radiation and Lead on Physicians and CV Professionals: A Female Perspective​, SCAI Radiation Summit Presentation, May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9" name="Picture 8" descr="A comparison of a diagram&#10;&#10;Description automatically generated">
            <a:extLst>
              <a:ext uri="{FF2B5EF4-FFF2-40B4-BE49-F238E27FC236}">
                <a16:creationId xmlns:a16="http://schemas.microsoft.com/office/drawing/2014/main" id="{521D7910-8A70-9FE5-1C8D-F553A298217B}"/>
              </a:ext>
            </a:extLst>
          </p:cNvPr>
          <p:cNvPicPr>
            <a:picLocks noChangeAspect="1"/>
          </p:cNvPicPr>
          <p:nvPr/>
        </p:nvPicPr>
        <p:blipFill>
          <a:blip r:embed="rId4"/>
          <a:stretch>
            <a:fillRect/>
          </a:stretch>
        </p:blipFill>
        <p:spPr>
          <a:xfrm>
            <a:off x="5895380" y="1825626"/>
            <a:ext cx="5837789" cy="2860694"/>
          </a:xfrm>
          <a:prstGeom prst="rect">
            <a:avLst/>
          </a:prstGeom>
          <a:ln w="28575">
            <a:solidFill>
              <a:schemeClr val="tx1"/>
            </a:solidFill>
          </a:ln>
        </p:spPr>
      </p:pic>
      <p:sp>
        <p:nvSpPr>
          <p:cNvPr id="10" name="TextBox 9">
            <a:extLst>
              <a:ext uri="{FF2B5EF4-FFF2-40B4-BE49-F238E27FC236}">
                <a16:creationId xmlns:a16="http://schemas.microsoft.com/office/drawing/2014/main" id="{E8926AC5-EE3A-5A81-5604-3A8D18C656A4}"/>
              </a:ext>
            </a:extLst>
          </p:cNvPr>
          <p:cNvSpPr txBox="1"/>
          <p:nvPr/>
        </p:nvSpPr>
        <p:spPr>
          <a:xfrm>
            <a:off x="6096001" y="4941096"/>
            <a:ext cx="51939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hlinkClick r:id="rId5"/>
              </a:rPr>
              <a:t>https://doi.org/10.1016/j.jacadv.2025.101642</a:t>
            </a: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Hayes et al</a:t>
            </a:r>
          </a:p>
        </p:txBody>
      </p:sp>
      <p:pic>
        <p:nvPicPr>
          <p:cNvPr id="12" name="Picture 11" descr="A diagram of a water treatment&#10;&#10;Description automatically generated with medium confidence">
            <a:extLst>
              <a:ext uri="{FF2B5EF4-FFF2-40B4-BE49-F238E27FC236}">
                <a16:creationId xmlns:a16="http://schemas.microsoft.com/office/drawing/2014/main" id="{1D56C052-DE0E-5C42-C554-322606BF075A}"/>
              </a:ext>
            </a:extLst>
          </p:cNvPr>
          <p:cNvPicPr>
            <a:picLocks noChangeAspect="1"/>
          </p:cNvPicPr>
          <p:nvPr/>
        </p:nvPicPr>
        <p:blipFill>
          <a:blip r:embed="rId6"/>
          <a:stretch>
            <a:fillRect/>
          </a:stretch>
        </p:blipFill>
        <p:spPr>
          <a:xfrm>
            <a:off x="111878" y="1899724"/>
            <a:ext cx="5783502" cy="2786596"/>
          </a:xfrm>
          <a:prstGeom prst="rect">
            <a:avLst/>
          </a:prstGeom>
          <a:ln w="28575">
            <a:solidFill>
              <a:schemeClr val="tx1"/>
            </a:solidFill>
          </a:ln>
        </p:spPr>
      </p:pic>
    </p:spTree>
    <p:extLst>
      <p:ext uri="{BB962C8B-B14F-4D97-AF65-F5344CB8AC3E}">
        <p14:creationId xmlns:p14="http://schemas.microsoft.com/office/powerpoint/2010/main" val="14792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F86C9-E339-766E-E56B-CB78188B2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7C697-4BEE-9BC5-8BC2-3BE427BB84B1}"/>
              </a:ext>
            </a:extLst>
          </p:cNvPr>
          <p:cNvSpPr>
            <a:spLocks noGrp="1"/>
          </p:cNvSpPr>
          <p:nvPr>
            <p:ph type="title"/>
          </p:nvPr>
        </p:nvSpPr>
        <p:spPr>
          <a:xfrm>
            <a:off x="838200" y="365126"/>
            <a:ext cx="10515600" cy="646929"/>
          </a:xfrm>
        </p:spPr>
        <p:txBody>
          <a:bodyPr>
            <a:noAutofit/>
          </a:bodyPr>
          <a:lstStyle/>
          <a:p>
            <a:r>
              <a:rPr lang="en-US">
                <a:latin typeface="Arial"/>
                <a:cs typeface="Arial"/>
              </a:rPr>
              <a:t>Financial Planning</a:t>
            </a:r>
            <a:endParaRPr lang="en-US"/>
          </a:p>
        </p:txBody>
      </p:sp>
      <p:sp>
        <p:nvSpPr>
          <p:cNvPr id="5" name="Content Placeholder 4">
            <a:extLst>
              <a:ext uri="{FF2B5EF4-FFF2-40B4-BE49-F238E27FC236}">
                <a16:creationId xmlns:a16="http://schemas.microsoft.com/office/drawing/2014/main" id="{05BE153A-4A92-E530-3B2B-05D16977090E}"/>
              </a:ext>
            </a:extLst>
          </p:cNvPr>
          <p:cNvSpPr>
            <a:spLocks noGrp="1"/>
          </p:cNvSpPr>
          <p:nvPr>
            <p:ph idx="1"/>
          </p:nvPr>
        </p:nvSpPr>
        <p:spPr>
          <a:xfrm>
            <a:off x="838200" y="1295400"/>
            <a:ext cx="10515600" cy="5197475"/>
          </a:xfrm>
        </p:spPr>
        <p:txBody>
          <a:bodyPr vert="horz" lIns="91440" tIns="45720" rIns="91440" bIns="45720" rtlCol="0" anchor="t">
            <a:normAutofit/>
          </a:bodyPr>
          <a:lstStyle/>
          <a:p>
            <a:pPr marL="0" indent="0">
              <a:buNone/>
            </a:pPr>
            <a:r>
              <a:rPr lang="en-US" sz="2400" b="1" dirty="0">
                <a:solidFill>
                  <a:schemeClr val="accent1">
                    <a:lumMod val="50000"/>
                  </a:schemeClr>
                </a:solidFill>
              </a:rPr>
              <a:t>Allocating the funds: </a:t>
            </a:r>
          </a:p>
          <a:p>
            <a:r>
              <a:rPr lang="en-US" sz="2400" dirty="0">
                <a:solidFill>
                  <a:schemeClr val="accent1">
                    <a:lumMod val="50000"/>
                  </a:schemeClr>
                </a:solidFill>
              </a:rPr>
              <a:t>Consider the funding pathways (e.g., federal (VA), state, or county vs. private or corporate)</a:t>
            </a:r>
          </a:p>
          <a:p>
            <a:r>
              <a:rPr lang="en-US" sz="2400" dirty="0">
                <a:solidFill>
                  <a:schemeClr val="accent1">
                    <a:lumMod val="50000"/>
                  </a:schemeClr>
                </a:solidFill>
              </a:rPr>
              <a:t>For state, federal, or county—expect to make requests on a specific schedule and follow a capital cost process cycle which can take 6–18 months! </a:t>
            </a:r>
          </a:p>
          <a:p>
            <a:r>
              <a:rPr lang="en-US" sz="2400" dirty="0">
                <a:solidFill>
                  <a:schemeClr val="accent1">
                    <a:lumMod val="50000"/>
                  </a:schemeClr>
                </a:solidFill>
              </a:rPr>
              <a:t>Also prepare a pro-forma to help your administrator make the argument to their team</a:t>
            </a:r>
          </a:p>
          <a:p>
            <a:r>
              <a:rPr lang="en-US" sz="2400" dirty="0">
                <a:solidFill>
                  <a:schemeClr val="accent1">
                    <a:lumMod val="50000"/>
                  </a:schemeClr>
                </a:solidFill>
              </a:rPr>
              <a:t>Physician time, injury, and time off/disability</a:t>
            </a:r>
          </a:p>
          <a:p>
            <a:endParaRPr lang="en-US" sz="2300" dirty="0">
              <a:solidFill>
                <a:schemeClr val="accent1">
                  <a:lumMod val="50000"/>
                </a:schemeClr>
              </a:solidFill>
            </a:endParaRPr>
          </a:p>
          <a:p>
            <a:pPr marL="0" indent="0">
              <a:buNone/>
            </a:pPr>
            <a:r>
              <a:rPr lang="en-US" sz="1900" i="1" dirty="0">
                <a:solidFill>
                  <a:schemeClr val="accent1">
                    <a:lumMod val="50000"/>
                  </a:schemeClr>
                </a:solidFill>
              </a:rPr>
              <a:t>A single </a:t>
            </a:r>
            <a:r>
              <a:rPr lang="en-US" sz="1900" i="1" dirty="0" err="1">
                <a:solidFill>
                  <a:schemeClr val="accent1">
                    <a:lumMod val="50000"/>
                  </a:schemeClr>
                </a:solidFill>
              </a:rPr>
              <a:t>cath</a:t>
            </a:r>
            <a:r>
              <a:rPr lang="en-US" sz="1900" i="1" dirty="0">
                <a:solidFill>
                  <a:schemeClr val="accent1">
                    <a:lumMod val="50000"/>
                  </a:schemeClr>
                </a:solidFill>
              </a:rPr>
              <a:t> lab operation costs around $18K per day. A full protection unit can be paid for in 12 workdays of a single lab!</a:t>
            </a:r>
            <a:endParaRPr lang="en-US" dirty="0">
              <a:solidFill>
                <a:schemeClr val="accent1">
                  <a:lumMod val="50000"/>
                </a:schemeClr>
              </a:solidFill>
            </a:endParaRPr>
          </a:p>
          <a:p>
            <a:endParaRPr lang="en-US" sz="1450" dirty="0"/>
          </a:p>
        </p:txBody>
      </p:sp>
    </p:spTree>
    <p:extLst>
      <p:ext uri="{BB962C8B-B14F-4D97-AF65-F5344CB8AC3E}">
        <p14:creationId xmlns:p14="http://schemas.microsoft.com/office/powerpoint/2010/main" val="275049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14FEA029-FC14-D8F8-B3DF-C1E85E942BD5}"/>
            </a:ext>
          </a:extLst>
        </p:cNvPr>
        <p:cNvGrpSpPr/>
        <p:nvPr/>
      </p:nvGrpSpPr>
      <p:grpSpPr>
        <a:xfrm>
          <a:off x="0" y="0"/>
          <a:ext cx="0" cy="0"/>
          <a:chOff x="0" y="0"/>
          <a:chExt cx="0" cy="0"/>
        </a:xfrm>
      </p:grpSpPr>
      <p:sp>
        <p:nvSpPr>
          <p:cNvPr id="286" name="Google Shape;286;p1">
            <a:extLst>
              <a:ext uri="{FF2B5EF4-FFF2-40B4-BE49-F238E27FC236}">
                <a16:creationId xmlns:a16="http://schemas.microsoft.com/office/drawing/2014/main" id="{427342FB-35F4-4414-A1AE-E3E1FE26C1A4}"/>
              </a:ext>
            </a:extLst>
          </p:cNvPr>
          <p:cNvSpPr txBox="1">
            <a:spLocks noGrp="1"/>
          </p:cNvSpPr>
          <p:nvPr>
            <p:ph type="title"/>
          </p:nvPr>
        </p:nvSpPr>
        <p:spPr>
          <a:xfrm>
            <a:off x="1729409" y="2766218"/>
            <a:ext cx="8733182" cy="1325563"/>
          </a:xfrm>
          <a:prstGeom prst="rect">
            <a:avLst/>
          </a:prstGeom>
          <a:solidFill>
            <a:srgbClr val="C1203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Arial"/>
              <a:buNone/>
            </a:pPr>
            <a:r>
              <a:rPr lang="en-US" sz="3600" dirty="0"/>
              <a:t>How to Advocate for Yourself: Economic Argument</a:t>
            </a:r>
            <a:endParaRPr sz="3600" dirty="0"/>
          </a:p>
        </p:txBody>
      </p:sp>
    </p:spTree>
    <p:extLst>
      <p:ext uri="{BB962C8B-B14F-4D97-AF65-F5344CB8AC3E}">
        <p14:creationId xmlns:p14="http://schemas.microsoft.com/office/powerpoint/2010/main" val="28453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B2A28-9D15-DBEF-4F8B-C591DB2BB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1E8CD-15A4-4377-5052-70377B81E201}"/>
              </a:ext>
            </a:extLst>
          </p:cNvPr>
          <p:cNvSpPr>
            <a:spLocks noGrp="1"/>
          </p:cNvSpPr>
          <p:nvPr>
            <p:ph type="title"/>
          </p:nvPr>
        </p:nvSpPr>
        <p:spPr/>
        <p:txBody>
          <a:bodyPr/>
          <a:lstStyle/>
          <a:p>
            <a:r>
              <a:rPr lang="en-US"/>
              <a:t>With Administration</a:t>
            </a:r>
          </a:p>
        </p:txBody>
      </p:sp>
      <p:sp>
        <p:nvSpPr>
          <p:cNvPr id="3" name="Text Placeholder 2">
            <a:extLst>
              <a:ext uri="{FF2B5EF4-FFF2-40B4-BE49-F238E27FC236}">
                <a16:creationId xmlns:a16="http://schemas.microsoft.com/office/drawing/2014/main" id="{E99416FA-0EE3-5C55-3E05-CFE7809064A0}"/>
              </a:ext>
            </a:extLst>
          </p:cNvPr>
          <p:cNvSpPr>
            <a:spLocks noGrp="1"/>
          </p:cNvSpPr>
          <p:nvPr>
            <p:ph type="body" sz="quarter" idx="10"/>
          </p:nvPr>
        </p:nvSpPr>
        <p:spPr>
          <a:xfrm>
            <a:off x="910855" y="1825626"/>
            <a:ext cx="10671545" cy="4041774"/>
          </a:xfrm>
        </p:spPr>
        <p:txBody>
          <a:bodyPr vert="horz" lIns="91440" tIns="45720" rIns="91440" bIns="45720" rtlCol="0" anchor="t">
            <a:normAutofit/>
          </a:bodyPr>
          <a:lstStyle/>
          <a:p>
            <a:pPr>
              <a:lnSpc>
                <a:spcPct val="160000"/>
              </a:lnSpc>
            </a:pPr>
            <a:r>
              <a:rPr lang="en-US" sz="1800" dirty="0">
                <a:solidFill>
                  <a:schemeClr val="accent1">
                    <a:lumMod val="50000"/>
                  </a:schemeClr>
                </a:solidFill>
                <a:latin typeface="Arial"/>
                <a:cs typeface="Arial"/>
              </a:rPr>
              <a:t>Safety and well-being of operators </a:t>
            </a:r>
          </a:p>
          <a:p>
            <a:pPr>
              <a:lnSpc>
                <a:spcPct val="160000"/>
              </a:lnSpc>
            </a:pPr>
            <a:r>
              <a:rPr lang="en-US" sz="1800" dirty="0">
                <a:solidFill>
                  <a:schemeClr val="accent1">
                    <a:lumMod val="50000"/>
                  </a:schemeClr>
                </a:solidFill>
                <a:latin typeface="Arial"/>
                <a:cs typeface="Arial"/>
              </a:rPr>
              <a:t>Clinical necessity</a:t>
            </a:r>
          </a:p>
          <a:p>
            <a:pPr>
              <a:lnSpc>
                <a:spcPct val="160000"/>
              </a:lnSpc>
            </a:pPr>
            <a:r>
              <a:rPr lang="en-US" sz="1800" dirty="0">
                <a:solidFill>
                  <a:schemeClr val="accent1">
                    <a:lumMod val="50000"/>
                  </a:schemeClr>
                </a:solidFill>
                <a:latin typeface="Arial"/>
                <a:cs typeface="Arial"/>
              </a:rPr>
              <a:t>Regulatory compliance</a:t>
            </a:r>
          </a:p>
          <a:p>
            <a:pPr>
              <a:lnSpc>
                <a:spcPct val="160000"/>
              </a:lnSpc>
            </a:pPr>
            <a:r>
              <a:rPr lang="en-US" sz="1800" dirty="0">
                <a:solidFill>
                  <a:schemeClr val="accent1">
                    <a:lumMod val="50000"/>
                  </a:schemeClr>
                </a:solidFill>
                <a:latin typeface="Arial"/>
                <a:cs typeface="Arial"/>
              </a:rPr>
              <a:t>Operational efficiency</a:t>
            </a:r>
          </a:p>
          <a:p>
            <a:pPr>
              <a:lnSpc>
                <a:spcPct val="160000"/>
              </a:lnSpc>
            </a:pPr>
            <a:r>
              <a:rPr lang="en-US" sz="1800" dirty="0">
                <a:solidFill>
                  <a:schemeClr val="accent1">
                    <a:lumMod val="50000"/>
                  </a:schemeClr>
                </a:solidFill>
                <a:latin typeface="Arial"/>
                <a:cs typeface="Arial"/>
              </a:rPr>
              <a:t>Employee well-being and satisfaction</a:t>
            </a:r>
          </a:p>
          <a:p>
            <a:pPr>
              <a:lnSpc>
                <a:spcPct val="160000"/>
              </a:lnSpc>
            </a:pPr>
            <a:r>
              <a:rPr lang="en-US" sz="1800" dirty="0">
                <a:solidFill>
                  <a:schemeClr val="accent1">
                    <a:lumMod val="50000"/>
                  </a:schemeClr>
                </a:solidFill>
                <a:latin typeface="Arial"/>
                <a:cs typeface="Arial"/>
              </a:rPr>
              <a:t>Financial justification</a:t>
            </a:r>
          </a:p>
          <a:p>
            <a:pPr>
              <a:lnSpc>
                <a:spcPct val="160000"/>
              </a:lnSpc>
            </a:pPr>
            <a:r>
              <a:rPr lang="en-US" sz="1800" dirty="0">
                <a:solidFill>
                  <a:schemeClr val="accent1">
                    <a:lumMod val="50000"/>
                  </a:schemeClr>
                </a:solidFill>
                <a:latin typeface="Arial"/>
                <a:cs typeface="Arial"/>
              </a:rPr>
              <a:t>Risk management</a:t>
            </a:r>
            <a:endParaRPr lang="en-US" dirty="0">
              <a:solidFill>
                <a:schemeClr val="accent1">
                  <a:lumMod val="50000"/>
                </a:schemeClr>
              </a:solidFill>
              <a:latin typeface="Arial"/>
              <a:cs typeface="Arial"/>
            </a:endParaRPr>
          </a:p>
          <a:p>
            <a:endParaRPr lang="en-US" dirty="0"/>
          </a:p>
        </p:txBody>
      </p:sp>
      <p:pic>
        <p:nvPicPr>
          <p:cNvPr id="4" name="Picture 3" descr="A person touching a person&amp;#39;s shoulder&#10;&#10;AI-generated content may be incorrect.">
            <a:extLst>
              <a:ext uri="{FF2B5EF4-FFF2-40B4-BE49-F238E27FC236}">
                <a16:creationId xmlns:a16="http://schemas.microsoft.com/office/drawing/2014/main" id="{3B5634DB-02C5-8A60-B2C1-17A50C0015DE}"/>
              </a:ext>
            </a:extLst>
          </p:cNvPr>
          <p:cNvPicPr>
            <a:picLocks noChangeAspect="1"/>
          </p:cNvPicPr>
          <p:nvPr/>
        </p:nvPicPr>
        <p:blipFill>
          <a:blip r:embed="rId2"/>
          <a:stretch>
            <a:fillRect/>
          </a:stretch>
        </p:blipFill>
        <p:spPr>
          <a:xfrm>
            <a:off x="7114953" y="923635"/>
            <a:ext cx="4986294" cy="4964143"/>
          </a:xfrm>
          <a:prstGeom prst="rect">
            <a:avLst/>
          </a:prstGeom>
        </p:spPr>
      </p:pic>
    </p:spTree>
    <p:extLst>
      <p:ext uri="{BB962C8B-B14F-4D97-AF65-F5344CB8AC3E}">
        <p14:creationId xmlns:p14="http://schemas.microsoft.com/office/powerpoint/2010/main" val="80212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F760-3109-4E48-213E-9D3D283B490E}"/>
              </a:ext>
            </a:extLst>
          </p:cNvPr>
          <p:cNvSpPr>
            <a:spLocks noGrp="1"/>
          </p:cNvSpPr>
          <p:nvPr>
            <p:ph type="title"/>
          </p:nvPr>
        </p:nvSpPr>
        <p:spPr>
          <a:xfrm>
            <a:off x="609600" y="488056"/>
            <a:ext cx="10972800" cy="1005087"/>
          </a:xfrm>
        </p:spPr>
        <p:txBody>
          <a:bodyPr/>
          <a:lstStyle/>
          <a:p>
            <a:r>
              <a:rPr lang="en-US" dirty="0"/>
              <a:t>With Administration</a:t>
            </a:r>
          </a:p>
        </p:txBody>
      </p:sp>
      <p:sp>
        <p:nvSpPr>
          <p:cNvPr id="3" name="Text Placeholder 2">
            <a:extLst>
              <a:ext uri="{FF2B5EF4-FFF2-40B4-BE49-F238E27FC236}">
                <a16:creationId xmlns:a16="http://schemas.microsoft.com/office/drawing/2014/main" id="{51727C30-2293-FA6E-4B4A-F02C56147A9C}"/>
              </a:ext>
            </a:extLst>
          </p:cNvPr>
          <p:cNvSpPr>
            <a:spLocks noGrp="1"/>
          </p:cNvSpPr>
          <p:nvPr>
            <p:ph type="body" sz="quarter" idx="10"/>
          </p:nvPr>
        </p:nvSpPr>
        <p:spPr/>
        <p:txBody>
          <a:bodyPr vert="horz" lIns="91440" tIns="45720" rIns="91440" bIns="45720" rtlCol="0" anchor="t">
            <a:normAutofit/>
          </a:bodyPr>
          <a:lstStyle/>
          <a:p>
            <a:endParaRPr lang="en-US" sz="1800" b="1">
              <a:solidFill>
                <a:srgbClr val="535353"/>
              </a:solidFill>
              <a:latin typeface="Times Roman"/>
            </a:endParaRPr>
          </a:p>
          <a:p>
            <a:endParaRPr lang="en-US"/>
          </a:p>
        </p:txBody>
      </p:sp>
      <p:sp>
        <p:nvSpPr>
          <p:cNvPr id="5" name="TextBox 4">
            <a:extLst>
              <a:ext uri="{FF2B5EF4-FFF2-40B4-BE49-F238E27FC236}">
                <a16:creationId xmlns:a16="http://schemas.microsoft.com/office/drawing/2014/main" id="{DEAAEF23-5D8C-1451-892D-76D501C01353}"/>
              </a:ext>
            </a:extLst>
          </p:cNvPr>
          <p:cNvSpPr txBox="1"/>
          <p:nvPr/>
        </p:nvSpPr>
        <p:spPr>
          <a:xfrm>
            <a:off x="611373" y="1931581"/>
            <a:ext cx="10198394"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
                <a:srgbClr val="C00000"/>
              </a:buClr>
              <a:buSzTx/>
              <a:buFont typeface="Arial"/>
              <a:buNone/>
              <a:tabLst/>
              <a:defRPr/>
            </a:pPr>
            <a:r>
              <a:rPr kumimoji="0" lang="en-US" sz="2000" b="1"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Employee satisfaction and efficient workflow </a:t>
            </a:r>
            <a:endParaRPr kumimoji="0" lang="en-US" sz="1400" b="0" i="0" u="none" strike="noStrike" kern="0" cap="none" spc="0" normalizeH="0" baseline="0" noProof="0" dirty="0">
              <a:ln>
                <a:noFill/>
              </a:ln>
              <a:solidFill>
                <a:srgbClr val="4472C4">
                  <a:lumMod val="50000"/>
                </a:srgbClr>
              </a:solidFill>
              <a:effectLst/>
              <a:uLnTx/>
              <a:uFillTx/>
              <a:latin typeface="Arial"/>
              <a:cs typeface="Arial"/>
              <a:sym typeface="Arial"/>
            </a:endParaRPr>
          </a:p>
          <a:p>
            <a:pPr marL="5715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Shows the administration is attentive and willing to proactively protect staff</a:t>
            </a:r>
          </a:p>
          <a:p>
            <a:pPr marL="5715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Investment in the most productive members of the facility</a:t>
            </a:r>
          </a:p>
          <a:p>
            <a:pPr marL="5715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Improve workflows (average </a:t>
            </a:r>
            <a:r>
              <a:rPr kumimoji="0" lang="en-US" sz="2000" b="0" i="0" u="none" strike="noStrike" kern="0" cap="none" spc="0" normalizeH="0" baseline="0" noProof="0" dirty="0" err="1">
                <a:ln>
                  <a:noFill/>
                </a:ln>
                <a:solidFill>
                  <a:srgbClr val="4472C4">
                    <a:lumMod val="50000"/>
                  </a:srgbClr>
                </a:solidFill>
                <a:effectLst/>
                <a:uLnTx/>
                <a:uFillTx/>
                <a:latin typeface="Arial"/>
                <a:ea typeface="Times Roman"/>
                <a:cs typeface="Times Roman"/>
                <a:sym typeface="Arial"/>
              </a:rPr>
              <a:t>cath</a:t>
            </a: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 lab operating cost of $25–$35 per minute) so any improvement in workflow has substantial cost savings and financial outcomes to the institution</a:t>
            </a:r>
          </a:p>
          <a:p>
            <a:pPr marL="5715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Protect other colleagues—anesthesiology and imaging</a:t>
            </a:r>
          </a:p>
          <a:p>
            <a:pPr marL="5715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A recruitment tool—staff is now much more aware of orthopedic and radiation injury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8644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54E8C-B687-A718-CD7A-2A7ED0DAD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6BDA1-2679-4D96-7F4C-6F86A41DE55C}"/>
              </a:ext>
            </a:extLst>
          </p:cNvPr>
          <p:cNvSpPr>
            <a:spLocks noGrp="1"/>
          </p:cNvSpPr>
          <p:nvPr>
            <p:ph type="title"/>
          </p:nvPr>
        </p:nvSpPr>
        <p:spPr>
          <a:xfrm>
            <a:off x="609600" y="488056"/>
            <a:ext cx="10972800" cy="1005087"/>
          </a:xfrm>
        </p:spPr>
        <p:txBody>
          <a:bodyPr/>
          <a:lstStyle/>
          <a:p>
            <a:r>
              <a:rPr lang="en-US" dirty="0"/>
              <a:t>With Administration</a:t>
            </a:r>
          </a:p>
        </p:txBody>
      </p:sp>
      <p:sp>
        <p:nvSpPr>
          <p:cNvPr id="3" name="Text Placeholder 2">
            <a:extLst>
              <a:ext uri="{FF2B5EF4-FFF2-40B4-BE49-F238E27FC236}">
                <a16:creationId xmlns:a16="http://schemas.microsoft.com/office/drawing/2014/main" id="{E0F41346-F488-7EBF-4B34-EA9DB0D9EC6E}"/>
              </a:ext>
            </a:extLst>
          </p:cNvPr>
          <p:cNvSpPr>
            <a:spLocks noGrp="1"/>
          </p:cNvSpPr>
          <p:nvPr>
            <p:ph type="body" sz="quarter" idx="10"/>
          </p:nvPr>
        </p:nvSpPr>
        <p:spPr/>
        <p:txBody>
          <a:bodyPr vert="horz" lIns="91440" tIns="45720" rIns="91440" bIns="45720" rtlCol="0" anchor="t">
            <a:normAutofit/>
          </a:bodyPr>
          <a:lstStyle/>
          <a:p>
            <a:endParaRPr lang="en-US" sz="1800" b="1">
              <a:solidFill>
                <a:srgbClr val="535353"/>
              </a:solidFill>
              <a:latin typeface="Times Roman"/>
            </a:endParaRPr>
          </a:p>
          <a:p>
            <a:endParaRPr lang="en-US"/>
          </a:p>
        </p:txBody>
      </p:sp>
      <p:sp>
        <p:nvSpPr>
          <p:cNvPr id="5" name="TextBox 4">
            <a:extLst>
              <a:ext uri="{FF2B5EF4-FFF2-40B4-BE49-F238E27FC236}">
                <a16:creationId xmlns:a16="http://schemas.microsoft.com/office/drawing/2014/main" id="{4DE3C75B-1C0A-2224-A70C-1F0C085F0E4B}"/>
              </a:ext>
            </a:extLst>
          </p:cNvPr>
          <p:cNvSpPr txBox="1"/>
          <p:nvPr/>
        </p:nvSpPr>
        <p:spPr>
          <a:xfrm>
            <a:off x="609600" y="1610305"/>
            <a:ext cx="10969254"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rPr>
              <a:t>Regulatory compliance</a:t>
            </a: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 and risk mitigation</a:t>
            </a:r>
            <a:endParaRPr kumimoji="0" lang="en-US" sz="1400" b="0" i="0" u="none" strike="noStrike" kern="0" cap="none" spc="0" normalizeH="0" baseline="0" noProof="0" dirty="0">
              <a:ln>
                <a:noFill/>
              </a:ln>
              <a:solidFill>
                <a:srgbClr val="4472C4">
                  <a:lumMod val="50000"/>
                </a:srgbClr>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rPr>
              <a:t>Get ahead </a:t>
            </a: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of regulation being pushed by professional societies. </a:t>
            </a:r>
            <a:endParaRPr kumimoji="0" lang="en-US" sz="1400" b="1" i="1" u="none" strike="noStrike" kern="0" cap="none" spc="0" normalizeH="0" baseline="0" noProof="0" dirty="0">
              <a:ln>
                <a:noFill/>
              </a:ln>
              <a:solidFill>
                <a:srgbClr val="4472C4">
                  <a:lumMod val="50000"/>
                </a:srgbClr>
              </a:solidFill>
              <a:effectLst/>
              <a:uLnTx/>
              <a:uFillTx/>
              <a:latin typeface="Arial"/>
              <a:ea typeface="Times Roman"/>
              <a:cs typeface="Arial"/>
              <a:sym typeface="Arial"/>
            </a:endParaRPr>
          </a:p>
          <a:p>
            <a:pPr marL="800100" marR="0" lvl="1" indent="-342900" algn="l" defTabSz="914400" rtl="0" eaLnBrk="1" fontAlgn="auto" latinLnBrk="0" hangingPunct="1">
              <a:lnSpc>
                <a:spcPct val="150000"/>
              </a:lnSpc>
              <a:spcBef>
                <a:spcPts val="0"/>
              </a:spcBef>
              <a:spcAft>
                <a:spcPts val="0"/>
              </a:spcAft>
              <a:buClr>
                <a:srgbClr val="1C355E"/>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Can make the changes now and be seen as a leader and proactive or do it later when it is more costly </a:t>
            </a:r>
            <a:endParaRPr kumimoji="0" lang="en-US" sz="1400" b="0" i="0" u="none" strike="noStrike" kern="0" cap="none" spc="0" normalizeH="0" baseline="0" noProof="0" dirty="0">
              <a:ln>
                <a:noFill/>
              </a:ln>
              <a:solidFill>
                <a:srgbClr val="4472C4">
                  <a:lumMod val="50000"/>
                </a:srgbClr>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rPr>
              <a:t>Reduce the risk of liability as </a:t>
            </a: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more attention is paid to the </a:t>
            </a:r>
            <a:r>
              <a:rPr kumimoji="0" lang="en-US" sz="2000" b="0" i="0" u="none" strike="noStrike" kern="0" cap="none" spc="0" normalizeH="0" baseline="0" noProof="0" dirty="0" err="1">
                <a:ln>
                  <a:noFill/>
                </a:ln>
                <a:solidFill>
                  <a:srgbClr val="4472C4">
                    <a:lumMod val="50000"/>
                  </a:srgbClr>
                </a:solidFill>
                <a:effectLst/>
                <a:uLnTx/>
                <a:uFillTx/>
                <a:latin typeface="Arial"/>
                <a:ea typeface="Times Roman"/>
                <a:cs typeface="Times Roman"/>
                <a:sym typeface="Arial"/>
              </a:rPr>
              <a:t>cath</a:t>
            </a: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 lab work environment risk</a:t>
            </a:r>
            <a:endParaRPr kumimoji="0" lang="en-US" sz="1400" b="0" i="0" u="none" strike="noStrike" kern="0" cap="none" spc="0" normalizeH="0" baseline="0" noProof="0" dirty="0">
              <a:ln>
                <a:noFill/>
              </a:ln>
              <a:solidFill>
                <a:srgbClr val="4472C4">
                  <a:lumMod val="50000"/>
                </a:srgbClr>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rPr>
              <a:t>Diminished competitiveness of the facility compared to others who adopt these tools</a:t>
            </a:r>
            <a:endParaRPr kumimoji="0" lang="en-US" sz="1400" b="0" i="0" u="none" strike="noStrike" kern="0" cap="none" spc="0" normalizeH="0" baseline="0" noProof="0" dirty="0">
              <a:ln>
                <a:noFill/>
              </a:ln>
              <a:solidFill>
                <a:srgbClr val="4472C4">
                  <a:lumMod val="50000"/>
                </a:srgbClr>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rPr>
              <a:t>Reduced </a:t>
            </a:r>
            <a:r>
              <a:rPr kumimoji="0" lang="en-US" sz="2000" b="0" i="0" u="none" strike="noStrike" kern="0" cap="none" spc="0" normalizeH="0" baseline="0" noProof="0" dirty="0" err="1">
                <a:ln>
                  <a:noFill/>
                </a:ln>
                <a:solidFill>
                  <a:srgbClr val="4472C4">
                    <a:lumMod val="50000"/>
                  </a:srgbClr>
                </a:solidFill>
                <a:effectLst/>
                <a:uLnTx/>
                <a:uFillTx/>
                <a:latin typeface="Arial"/>
                <a:cs typeface="Arial"/>
                <a:sym typeface="Arial"/>
              </a:rPr>
              <a:t>cath</a:t>
            </a:r>
            <a:r>
              <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rPr>
              <a:t> lab productivity due to ortho injuries, fatigue, and concern over radiation exposures</a:t>
            </a:r>
            <a:endParaRPr kumimoji="0" lang="en-US" sz="1400" b="0" i="0" u="none" strike="noStrike" kern="0" cap="none" spc="0" normalizeH="0" baseline="0" noProof="0" dirty="0">
              <a:ln>
                <a:noFill/>
              </a:ln>
              <a:solidFill>
                <a:srgbClr val="4472C4">
                  <a:lumMod val="50000"/>
                </a:srgbClr>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rPr>
              <a:t>Replacement costs: An interventional physician out of the lab for injury will cost upwards of $900,000 in productivity lost. </a:t>
            </a:r>
            <a:endParaRPr kumimoji="0" lang="en-US" sz="1400" b="0" i="0" u="none" strike="noStrike" kern="0" cap="none" spc="0" normalizeH="0" baseline="0" noProof="0" dirty="0">
              <a:ln>
                <a:noFill/>
              </a:ln>
              <a:solidFill>
                <a:srgbClr val="4472C4">
                  <a:lumMod val="50000"/>
                </a:srgbClr>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535353"/>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23664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3837C-C8B3-D8ED-A8E6-AC8D4A838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E23E4-54D1-E42A-C278-1504EA39C478}"/>
              </a:ext>
            </a:extLst>
          </p:cNvPr>
          <p:cNvSpPr>
            <a:spLocks noGrp="1"/>
          </p:cNvSpPr>
          <p:nvPr>
            <p:ph type="title"/>
          </p:nvPr>
        </p:nvSpPr>
        <p:spPr>
          <a:xfrm>
            <a:off x="609600" y="519376"/>
            <a:ext cx="10972800" cy="1005087"/>
          </a:xfrm>
        </p:spPr>
        <p:txBody>
          <a:bodyPr/>
          <a:lstStyle/>
          <a:p>
            <a:r>
              <a:rPr lang="en-US" dirty="0"/>
              <a:t>With Administration</a:t>
            </a:r>
          </a:p>
        </p:txBody>
      </p:sp>
      <p:sp>
        <p:nvSpPr>
          <p:cNvPr id="3" name="Text Placeholder 2">
            <a:extLst>
              <a:ext uri="{FF2B5EF4-FFF2-40B4-BE49-F238E27FC236}">
                <a16:creationId xmlns:a16="http://schemas.microsoft.com/office/drawing/2014/main" id="{11995FFB-CABA-8273-7AD5-7BFC3A2A47CA}"/>
              </a:ext>
            </a:extLst>
          </p:cNvPr>
          <p:cNvSpPr>
            <a:spLocks noGrp="1"/>
          </p:cNvSpPr>
          <p:nvPr>
            <p:ph type="body" sz="quarter" idx="10"/>
          </p:nvPr>
        </p:nvSpPr>
        <p:spPr/>
        <p:txBody>
          <a:bodyPr vert="horz" lIns="91440" tIns="45720" rIns="91440" bIns="45720" rtlCol="0" anchor="t">
            <a:normAutofit/>
          </a:bodyPr>
          <a:lstStyle/>
          <a:p>
            <a:endParaRPr lang="en-US" sz="1800" b="1">
              <a:solidFill>
                <a:srgbClr val="535353"/>
              </a:solidFill>
              <a:latin typeface="Times Roman"/>
            </a:endParaRPr>
          </a:p>
          <a:p>
            <a:endParaRPr lang="en-US"/>
          </a:p>
        </p:txBody>
      </p:sp>
      <p:sp>
        <p:nvSpPr>
          <p:cNvPr id="5" name="TextBox 4">
            <a:extLst>
              <a:ext uri="{FF2B5EF4-FFF2-40B4-BE49-F238E27FC236}">
                <a16:creationId xmlns:a16="http://schemas.microsoft.com/office/drawing/2014/main" id="{7F85056D-D8E4-BD5D-8817-279867A10B87}"/>
              </a:ext>
            </a:extLst>
          </p:cNvPr>
          <p:cNvSpPr txBox="1"/>
          <p:nvPr/>
        </p:nvSpPr>
        <p:spPr>
          <a:xfrm>
            <a:off x="611373" y="2416560"/>
            <a:ext cx="10969254" cy="47628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4472C4">
                    <a:lumMod val="50000"/>
                  </a:srgbClr>
                </a:solidFill>
                <a:effectLst/>
                <a:uLnTx/>
                <a:uFillTx/>
                <a:latin typeface="Arial"/>
                <a:cs typeface="Arial"/>
                <a:sym typeface="Arial"/>
              </a:rPr>
              <a:t>Financial considerations</a:t>
            </a:r>
            <a:endPar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endParaRPr>
          </a:p>
          <a:p>
            <a:pPr marL="285750" marR="0" lvl="0" indent="-28575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rPr>
              <a:t>Consider</a:t>
            </a: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 the funding pathways (e.g., federal (VA), state, or county vs. private or corporate) </a:t>
            </a:r>
            <a:endPar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endParaRPr>
          </a:p>
          <a:p>
            <a:pPr marL="285750" marR="0" lvl="0" indent="-28575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rPr>
              <a:t>For state, federal or county—expect</a:t>
            </a:r>
            <a:r>
              <a:rPr kumimoji="0" lang="en-US" sz="2000" b="0" i="0" u="none" strike="noStrike" kern="0" cap="none" spc="0" normalizeH="0" baseline="0" noProof="0" dirty="0">
                <a:ln>
                  <a:noFill/>
                </a:ln>
                <a:solidFill>
                  <a:srgbClr val="4472C4">
                    <a:lumMod val="50000"/>
                  </a:srgbClr>
                </a:solidFill>
                <a:effectLst/>
                <a:uLnTx/>
                <a:uFillTx/>
                <a:latin typeface="Arial"/>
                <a:ea typeface="Times Roman"/>
                <a:cs typeface="Times Roman"/>
                <a:sym typeface="Arial"/>
              </a:rPr>
              <a:t> to make requests on a specific schedule and follow a capital cost process cycle which can take 6–18 months! </a:t>
            </a:r>
            <a:endPar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endParaRPr>
          </a:p>
          <a:p>
            <a:pPr marL="285750" marR="0" lvl="0" indent="-28575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rPr>
              <a:t>Also prepare a pro-forma to help your administrator make the argument to their team</a:t>
            </a:r>
          </a:p>
          <a:p>
            <a:pPr marL="285750" marR="0" lvl="1" indent="-28575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4472C4">
                    <a:lumMod val="50000"/>
                  </a:srgbClr>
                </a:solidFill>
                <a:effectLst/>
                <a:uLnTx/>
                <a:uFillTx/>
                <a:latin typeface="Arial"/>
                <a:cs typeface="Arial"/>
                <a:sym typeface="Arial"/>
              </a:rPr>
              <a:t>Physician time—injury and time off/disability</a:t>
            </a:r>
          </a:p>
          <a:p>
            <a:pPr marL="285750" marR="0" lvl="1" indent="-285750" algn="l" defTabSz="914400" rtl="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4472C4">
                  <a:lumMod val="50000"/>
                </a:srgbClr>
              </a:solidFill>
              <a:effectLst/>
              <a:uLnTx/>
              <a:uFillTx/>
              <a:latin typeface="Arial"/>
              <a:cs typeface="Arial"/>
              <a:sym typeface="Arial"/>
            </a:endParaRPr>
          </a:p>
          <a:p>
            <a:pPr marL="0" marR="0" lvl="3" indent="0" algn="l" defTabSz="914400" rtl="0" eaLnBrk="1" fontAlgn="auto" latinLnBrk="0" hangingPunct="1">
              <a:lnSpc>
                <a:spcPct val="150000"/>
              </a:lnSpc>
              <a:spcBef>
                <a:spcPts val="0"/>
              </a:spcBef>
              <a:spcAft>
                <a:spcPts val="0"/>
              </a:spcAft>
              <a:buClr>
                <a:srgbClr val="C00000"/>
              </a:buClr>
              <a:buSzTx/>
              <a:buFont typeface="Arial"/>
              <a:buNone/>
              <a:tabLst/>
              <a:defRPr/>
            </a:pPr>
            <a:r>
              <a:rPr kumimoji="0" lang="en-US" sz="1500" b="1" i="0" u="none" strike="noStrike" kern="0" cap="none" spc="0" normalizeH="0" baseline="0" noProof="0" dirty="0">
                <a:ln>
                  <a:noFill/>
                </a:ln>
                <a:solidFill>
                  <a:srgbClr val="C10130"/>
                </a:solidFill>
                <a:effectLst/>
                <a:uLnTx/>
                <a:uFillTx/>
                <a:latin typeface="Arial"/>
                <a:cs typeface="Arial"/>
                <a:sym typeface="Arial"/>
              </a:rPr>
              <a:t>A single cath lab costs around $18,000 per day. A full protection unit can be paid for in 12 workdays of a single lab!</a:t>
            </a:r>
            <a:endParaRPr kumimoji="0" lang="en-US" sz="1400" b="1" i="0" u="none" strike="noStrike" kern="0" cap="none" spc="0" normalizeH="0" baseline="0" noProof="0" dirty="0">
              <a:ln>
                <a:noFill/>
              </a:ln>
              <a:solidFill>
                <a:srgbClr val="C1013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535353"/>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535353"/>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descr="A person in a white coat holding a clipboard and a pen&#10;&#10;AI-generated content may be incorrect.">
            <a:extLst>
              <a:ext uri="{FF2B5EF4-FFF2-40B4-BE49-F238E27FC236}">
                <a16:creationId xmlns:a16="http://schemas.microsoft.com/office/drawing/2014/main" id="{AC6F79AD-4C3B-24BE-320B-5B68FC314750}"/>
              </a:ext>
            </a:extLst>
          </p:cNvPr>
          <p:cNvPicPr>
            <a:picLocks noChangeAspect="1"/>
          </p:cNvPicPr>
          <p:nvPr/>
        </p:nvPicPr>
        <p:blipFill>
          <a:blip r:embed="rId2"/>
          <a:stretch>
            <a:fillRect/>
          </a:stretch>
        </p:blipFill>
        <p:spPr>
          <a:xfrm>
            <a:off x="9473387" y="1551"/>
            <a:ext cx="2717062" cy="2717062"/>
          </a:xfrm>
          <a:prstGeom prst="rect">
            <a:avLst/>
          </a:prstGeom>
        </p:spPr>
      </p:pic>
    </p:spTree>
    <p:extLst>
      <p:ext uri="{BB962C8B-B14F-4D97-AF65-F5344CB8AC3E}">
        <p14:creationId xmlns:p14="http://schemas.microsoft.com/office/powerpoint/2010/main" val="54410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236B-2C96-3DC3-D4BB-613A70FE54F3}"/>
              </a:ext>
            </a:extLst>
          </p:cNvPr>
          <p:cNvSpPr>
            <a:spLocks noGrp="1"/>
          </p:cNvSpPr>
          <p:nvPr>
            <p:ph type="title"/>
          </p:nvPr>
        </p:nvSpPr>
        <p:spPr>
          <a:xfrm>
            <a:off x="609600" y="290384"/>
            <a:ext cx="10972800" cy="1005087"/>
          </a:xfrm>
        </p:spPr>
        <p:txBody>
          <a:bodyPr/>
          <a:lstStyle/>
          <a:p>
            <a:r>
              <a:rPr lang="en-US" dirty="0"/>
              <a:t>Overcoming Barriers</a:t>
            </a:r>
          </a:p>
        </p:txBody>
      </p:sp>
      <p:sp>
        <p:nvSpPr>
          <p:cNvPr id="3" name="Text Placeholder 2">
            <a:extLst>
              <a:ext uri="{FF2B5EF4-FFF2-40B4-BE49-F238E27FC236}">
                <a16:creationId xmlns:a16="http://schemas.microsoft.com/office/drawing/2014/main" id="{AB8BCAA8-F9CC-77FA-DE0E-BCE7A1DFC019}"/>
              </a:ext>
            </a:extLst>
          </p:cNvPr>
          <p:cNvSpPr>
            <a:spLocks noGrp="1"/>
          </p:cNvSpPr>
          <p:nvPr>
            <p:ph type="body" sz="quarter" idx="10"/>
          </p:nvPr>
        </p:nvSpPr>
        <p:spPr>
          <a:xfrm>
            <a:off x="609600" y="1408113"/>
            <a:ext cx="10972800" cy="4745552"/>
          </a:xfrm>
        </p:spPr>
        <p:txBody>
          <a:bodyPr>
            <a:normAutofit fontScale="62500" lnSpcReduction="20000"/>
          </a:bodyPr>
          <a:lstStyle/>
          <a:p>
            <a:pPr>
              <a:lnSpc>
                <a:spcPct val="120000"/>
              </a:lnSpc>
            </a:pPr>
            <a:r>
              <a:rPr lang="en-US" b="1" dirty="0"/>
              <a:t>Cost</a:t>
            </a:r>
            <a:r>
              <a:rPr lang="en-US" dirty="0"/>
              <a:t>: The upfront cost of new equipment can be significant. Explore options like leasing, phased upgrades, and grant applications to mitigate financial constraints. Highlight the long-term cost savings associated with reduced staff absences due to radiation-related illness and orthopedic complications.</a:t>
            </a:r>
          </a:p>
          <a:p>
            <a:pPr>
              <a:lnSpc>
                <a:spcPct val="120000"/>
              </a:lnSpc>
            </a:pPr>
            <a:r>
              <a:rPr lang="en-US" b="1" dirty="0"/>
              <a:t>Time constraints</a:t>
            </a:r>
            <a:r>
              <a:rPr lang="en-US" dirty="0"/>
              <a:t>: Implementing changes requires time and effort. Prioritize key interventions and phase in improvements over time. Involve staff in the process to build buy-in and ownership.</a:t>
            </a:r>
          </a:p>
          <a:p>
            <a:pPr>
              <a:lnSpc>
                <a:spcPct val="120000"/>
              </a:lnSpc>
            </a:pPr>
            <a:r>
              <a:rPr lang="en-US" b="1" dirty="0"/>
              <a:t>Resistance to change</a:t>
            </a:r>
            <a:r>
              <a:rPr lang="en-US" dirty="0"/>
              <a:t>: Some staff may resist adopting new techniques or procedures. Address concerns through clear communication, training, and demonstrating the benefits of improved radiation safety. Highlight the ethical and professional responsibility to minimize radiation exposure.</a:t>
            </a:r>
          </a:p>
          <a:p>
            <a:pPr>
              <a:lnSpc>
                <a:spcPct val="120000"/>
              </a:lnSpc>
            </a:pPr>
            <a:r>
              <a:rPr lang="en-US" b="1" dirty="0"/>
              <a:t>Workforce shortages</a:t>
            </a:r>
            <a:r>
              <a:rPr lang="en-US" dirty="0"/>
              <a:t>: Lack of adequately trained staff can impede implementation. Invest in robust training programs and attract qualified personnel through competitive salaries and benefits.</a:t>
            </a:r>
          </a:p>
          <a:p>
            <a:pPr>
              <a:lnSpc>
                <a:spcPct val="120000"/>
              </a:lnSpc>
            </a:pPr>
            <a:r>
              <a:rPr lang="en-US" b="1" dirty="0"/>
              <a:t>Lack of leadership support</a:t>
            </a:r>
            <a:r>
              <a:rPr lang="en-US" dirty="0"/>
              <a:t>: Secure buy-in from hospital administration and leadership to prioritize radiation safety. Present a strong business case that emphasizes the importance of protecting both staff and patients.</a:t>
            </a:r>
          </a:p>
          <a:p>
            <a:endParaRPr lang="en-US" dirty="0"/>
          </a:p>
        </p:txBody>
      </p:sp>
    </p:spTree>
    <p:extLst>
      <p:ext uri="{BB962C8B-B14F-4D97-AF65-F5344CB8AC3E}">
        <p14:creationId xmlns:p14="http://schemas.microsoft.com/office/powerpoint/2010/main" val="96773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BE6D-E81F-5C4F-0809-827D04A878EF}"/>
              </a:ext>
            </a:extLst>
          </p:cNvPr>
          <p:cNvSpPr>
            <a:spLocks noGrp="1"/>
          </p:cNvSpPr>
          <p:nvPr>
            <p:ph type="title"/>
          </p:nvPr>
        </p:nvSpPr>
        <p:spPr>
          <a:xfrm>
            <a:off x="838200" y="365126"/>
            <a:ext cx="10515600" cy="1085988"/>
          </a:xfrm>
        </p:spPr>
        <p:txBody>
          <a:bodyPr anchor="ctr">
            <a:normAutofit/>
          </a:bodyPr>
          <a:lstStyle/>
          <a:p>
            <a:r>
              <a:rPr lang="en-US"/>
              <a:t>Relevance to SCAI Members</a:t>
            </a:r>
          </a:p>
        </p:txBody>
      </p:sp>
      <p:sp>
        <p:nvSpPr>
          <p:cNvPr id="3" name="Text Placeholder 2">
            <a:extLst>
              <a:ext uri="{FF2B5EF4-FFF2-40B4-BE49-F238E27FC236}">
                <a16:creationId xmlns:a16="http://schemas.microsoft.com/office/drawing/2014/main" id="{BB232D74-732F-45BE-5463-20A309C31E05}"/>
              </a:ext>
            </a:extLst>
          </p:cNvPr>
          <p:cNvSpPr>
            <a:spLocks noGrp="1"/>
          </p:cNvSpPr>
          <p:nvPr>
            <p:ph sz="half" idx="1"/>
          </p:nvPr>
        </p:nvSpPr>
        <p:spPr>
          <a:xfrm>
            <a:off x="838200" y="1603203"/>
            <a:ext cx="6357730" cy="4142689"/>
          </a:xfrm>
        </p:spPr>
        <p:txBody>
          <a:bodyPr>
            <a:noAutofit/>
          </a:bodyPr>
          <a:lstStyle/>
          <a:p>
            <a:pPr>
              <a:lnSpc>
                <a:spcPct val="100000"/>
              </a:lnSpc>
            </a:pPr>
            <a:r>
              <a:rPr lang="en-US" sz="2000" dirty="0"/>
              <a:t>SCAI has made it a focus to address the ongoing issue of cardiac </a:t>
            </a:r>
            <a:r>
              <a:rPr lang="en-US" sz="2000" dirty="0" err="1"/>
              <a:t>cath</a:t>
            </a:r>
            <a:r>
              <a:rPr lang="en-US" sz="2000" dirty="0"/>
              <a:t> lab injury</a:t>
            </a:r>
          </a:p>
          <a:p>
            <a:pPr>
              <a:lnSpc>
                <a:spcPct val="100000"/>
              </a:lnSpc>
            </a:pPr>
            <a:r>
              <a:rPr lang="en-US" sz="2000" dirty="0"/>
              <a:t>In most other occupations, the level of injury and disability encountered by operators would be unacceptable</a:t>
            </a:r>
          </a:p>
          <a:p>
            <a:pPr>
              <a:lnSpc>
                <a:spcPct val="100000"/>
              </a:lnSpc>
            </a:pPr>
            <a:r>
              <a:rPr lang="en-US" sz="2000" dirty="0"/>
              <a:t>There has not been a significant improvement our mitigation of risk to operators over time</a:t>
            </a:r>
          </a:p>
          <a:p>
            <a:pPr>
              <a:lnSpc>
                <a:spcPct val="100000"/>
              </a:lnSpc>
            </a:pPr>
            <a:r>
              <a:rPr lang="en-US" sz="2000" dirty="0"/>
              <a:t>It is incumbent on us to address these issues and pursue solutions—especially as we are asked to do more </a:t>
            </a:r>
          </a:p>
          <a:p>
            <a:pPr>
              <a:lnSpc>
                <a:spcPct val="100000"/>
              </a:lnSpc>
            </a:pPr>
            <a:r>
              <a:rPr lang="en-US" sz="2000" dirty="0"/>
              <a:t>We must support colleagues interested in IC as a career, including women—pregnancy should not be a barrier</a:t>
            </a:r>
          </a:p>
          <a:p>
            <a:endParaRPr lang="en-US" sz="2000" dirty="0"/>
          </a:p>
        </p:txBody>
      </p:sp>
      <p:pic>
        <p:nvPicPr>
          <p:cNvPr id="4" name="Picture 3" descr="A group of men in a room&#10;&#10;AI-generated content may be incorrect.">
            <a:extLst>
              <a:ext uri="{FF2B5EF4-FFF2-40B4-BE49-F238E27FC236}">
                <a16:creationId xmlns:a16="http://schemas.microsoft.com/office/drawing/2014/main" id="{666F021F-F388-8088-8A61-470584B4F426}"/>
              </a:ext>
            </a:extLst>
          </p:cNvPr>
          <p:cNvPicPr>
            <a:picLocks noChangeAspect="1"/>
          </p:cNvPicPr>
          <p:nvPr/>
        </p:nvPicPr>
        <p:blipFill>
          <a:blip r:embed="rId2"/>
          <a:stretch>
            <a:fillRect/>
          </a:stretch>
        </p:blipFill>
        <p:spPr>
          <a:xfrm>
            <a:off x="8220914" y="1825625"/>
            <a:ext cx="3132886" cy="3117222"/>
          </a:xfrm>
          <a:prstGeom prst="rect">
            <a:avLst/>
          </a:prstGeom>
          <a:noFill/>
        </p:spPr>
      </p:pic>
    </p:spTree>
    <p:extLst>
      <p:ext uri="{BB962C8B-B14F-4D97-AF65-F5344CB8AC3E}">
        <p14:creationId xmlns:p14="http://schemas.microsoft.com/office/powerpoint/2010/main" val="181552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C5E6-F776-F0A7-E3AE-3FE8364D5D67}"/>
              </a:ext>
            </a:extLst>
          </p:cNvPr>
          <p:cNvSpPr>
            <a:spLocks noGrp="1"/>
          </p:cNvSpPr>
          <p:nvPr>
            <p:ph type="title"/>
          </p:nvPr>
        </p:nvSpPr>
        <p:spPr>
          <a:xfrm>
            <a:off x="609600" y="137160"/>
            <a:ext cx="10972800" cy="1005087"/>
          </a:xfrm>
        </p:spPr>
        <p:txBody>
          <a:bodyPr>
            <a:normAutofit fontScale="90000"/>
          </a:bodyPr>
          <a:lstStyle/>
          <a:p>
            <a:r>
              <a:rPr lang="en-US" dirty="0"/>
              <a:t>Examples of Successful Enhanced Radiation Protection Device (ERPD) Implementation</a:t>
            </a:r>
          </a:p>
        </p:txBody>
      </p:sp>
      <p:sp>
        <p:nvSpPr>
          <p:cNvPr id="3" name="Text Placeholder 2">
            <a:extLst>
              <a:ext uri="{FF2B5EF4-FFF2-40B4-BE49-F238E27FC236}">
                <a16:creationId xmlns:a16="http://schemas.microsoft.com/office/drawing/2014/main" id="{89232CA4-A3B2-6954-87FA-35F1F2E5C4BF}"/>
              </a:ext>
            </a:extLst>
          </p:cNvPr>
          <p:cNvSpPr>
            <a:spLocks noGrp="1"/>
          </p:cNvSpPr>
          <p:nvPr>
            <p:ph type="body" sz="quarter" idx="10"/>
          </p:nvPr>
        </p:nvSpPr>
        <p:spPr>
          <a:xfrm>
            <a:off x="609600" y="1711326"/>
            <a:ext cx="10972800" cy="4041774"/>
          </a:xfrm>
        </p:spPr>
        <p:txBody>
          <a:bodyPr vert="horz" lIns="91440" tIns="45720" rIns="91440" bIns="45720" rtlCol="0" anchor="t">
            <a:normAutofit lnSpcReduction="10000"/>
          </a:bodyPr>
          <a:lstStyle/>
          <a:p>
            <a:pPr>
              <a:lnSpc>
                <a:spcPct val="100000"/>
              </a:lnSpc>
            </a:pPr>
            <a:r>
              <a:rPr lang="en-US" dirty="0">
                <a:latin typeface="Arial"/>
                <a:cs typeface="Arial"/>
              </a:rPr>
              <a:t>Montefiore Medical Center—Anna Bortnick MD  </a:t>
            </a:r>
          </a:p>
          <a:p>
            <a:pPr lvl="1">
              <a:lnSpc>
                <a:spcPct val="100000"/>
              </a:lnSpc>
              <a:buFont typeface="Arial" panose="020B0604020202020204" pitchFamily="34" charset="0"/>
              <a:buChar char="•"/>
            </a:pPr>
            <a:r>
              <a:rPr lang="en-US" dirty="0">
                <a:latin typeface="Arial"/>
                <a:cs typeface="Arial"/>
              </a:rPr>
              <a:t>Despite financial costs, was able to implement ERPD in all </a:t>
            </a:r>
            <a:r>
              <a:rPr lang="en-US" dirty="0" err="1">
                <a:latin typeface="Arial"/>
                <a:cs typeface="Arial"/>
              </a:rPr>
              <a:t>cath</a:t>
            </a:r>
            <a:r>
              <a:rPr lang="en-US" dirty="0">
                <a:latin typeface="Arial"/>
                <a:cs typeface="Arial"/>
              </a:rPr>
              <a:t> labs</a:t>
            </a:r>
            <a:endParaRPr lang="en-US" dirty="0"/>
          </a:p>
          <a:p>
            <a:pPr lvl="1">
              <a:lnSpc>
                <a:spcPct val="100000"/>
              </a:lnSpc>
              <a:buFont typeface="Arial" panose="020B0604020202020204" pitchFamily="34" charset="0"/>
              <a:buChar char="•"/>
            </a:pPr>
            <a:r>
              <a:rPr lang="en-US" dirty="0">
                <a:latin typeface="Arial"/>
                <a:cs typeface="Arial"/>
              </a:rPr>
              <a:t>Leveraged trainees in training program as facility is required by ACGME to provide safe environment for trainees</a:t>
            </a:r>
            <a:endParaRPr lang="en-US" dirty="0"/>
          </a:p>
          <a:p>
            <a:pPr>
              <a:lnSpc>
                <a:spcPct val="100000"/>
              </a:lnSpc>
            </a:pPr>
            <a:r>
              <a:rPr lang="en-US" dirty="0">
                <a:latin typeface="Arial"/>
                <a:cs typeface="Arial"/>
              </a:rPr>
              <a:t>Honor Health—David Rizik MD</a:t>
            </a:r>
          </a:p>
          <a:p>
            <a:pPr lvl="1">
              <a:lnSpc>
                <a:spcPct val="100000"/>
              </a:lnSpc>
              <a:buFont typeface="Arial" panose="020B0604020202020204" pitchFamily="34" charset="0"/>
              <a:buChar char="•"/>
            </a:pPr>
            <a:r>
              <a:rPr lang="en-US" dirty="0">
                <a:latin typeface="Arial"/>
                <a:cs typeface="Arial"/>
              </a:rPr>
              <a:t>Implemented </a:t>
            </a:r>
            <a:r>
              <a:rPr lang="en-US" dirty="0" err="1">
                <a:latin typeface="Arial"/>
                <a:cs typeface="Arial"/>
              </a:rPr>
              <a:t>Protego</a:t>
            </a:r>
            <a:r>
              <a:rPr lang="en-US" dirty="0">
                <a:latin typeface="Arial"/>
                <a:cs typeface="Arial"/>
              </a:rPr>
              <a:t> system and demonstrated it to colleagues</a:t>
            </a:r>
          </a:p>
          <a:p>
            <a:pPr lvl="1">
              <a:lnSpc>
                <a:spcPct val="100000"/>
              </a:lnSpc>
              <a:buFont typeface="Arial" panose="020B0604020202020204" pitchFamily="34" charset="0"/>
              <a:buChar char="•"/>
            </a:pPr>
            <a:r>
              <a:rPr lang="en-US" dirty="0">
                <a:latin typeface="Arial"/>
                <a:cs typeface="Arial"/>
              </a:rPr>
              <a:t>Highlighted problem and solution in "Scattered Denial"</a:t>
            </a:r>
          </a:p>
          <a:p>
            <a:pPr>
              <a:lnSpc>
                <a:spcPct val="100000"/>
              </a:lnSpc>
            </a:pPr>
            <a:r>
              <a:rPr lang="en-US" dirty="0">
                <a:latin typeface="Arial"/>
                <a:cs typeface="Arial"/>
              </a:rPr>
              <a:t>Northwestern Medicine—Ranya Sweis MD</a:t>
            </a:r>
          </a:p>
          <a:p>
            <a:pPr>
              <a:lnSpc>
                <a:spcPct val="100000"/>
              </a:lnSpc>
            </a:pPr>
            <a:r>
              <a:rPr lang="en-US" dirty="0">
                <a:latin typeface="Arial"/>
                <a:cs typeface="Arial"/>
              </a:rPr>
              <a:t>Torrance Memorial—Ankush Chhabra MD</a:t>
            </a:r>
          </a:p>
        </p:txBody>
      </p:sp>
    </p:spTree>
    <p:extLst>
      <p:ext uri="{BB962C8B-B14F-4D97-AF65-F5344CB8AC3E}">
        <p14:creationId xmlns:p14="http://schemas.microsoft.com/office/powerpoint/2010/main" val="10416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3786-7DD5-A5D1-EE1D-BA9CE72C1A04}"/>
              </a:ext>
            </a:extLst>
          </p:cNvPr>
          <p:cNvSpPr>
            <a:spLocks noGrp="1"/>
          </p:cNvSpPr>
          <p:nvPr>
            <p:ph type="title"/>
          </p:nvPr>
        </p:nvSpPr>
        <p:spPr>
          <a:xfrm>
            <a:off x="457365" y="338427"/>
            <a:ext cx="10972800" cy="1005087"/>
          </a:xfrm>
        </p:spPr>
        <p:txBody>
          <a:bodyPr>
            <a:normAutofit/>
          </a:bodyPr>
          <a:lstStyle/>
          <a:p>
            <a:r>
              <a:rPr lang="en-US" dirty="0"/>
              <a:t>Examples of Successful Implementation</a:t>
            </a:r>
          </a:p>
        </p:txBody>
      </p:sp>
      <p:sp>
        <p:nvSpPr>
          <p:cNvPr id="3" name="Text Placeholder 2">
            <a:extLst>
              <a:ext uri="{FF2B5EF4-FFF2-40B4-BE49-F238E27FC236}">
                <a16:creationId xmlns:a16="http://schemas.microsoft.com/office/drawing/2014/main" id="{F898DBEB-1907-6F8E-06B8-F54C80464B14}"/>
              </a:ext>
            </a:extLst>
          </p:cNvPr>
          <p:cNvSpPr>
            <a:spLocks noGrp="1"/>
          </p:cNvSpPr>
          <p:nvPr>
            <p:ph type="body" sz="quarter" idx="10"/>
          </p:nvPr>
        </p:nvSpPr>
        <p:spPr>
          <a:xfrm>
            <a:off x="609600" y="1825626"/>
            <a:ext cx="8705850" cy="4041774"/>
          </a:xfrm>
        </p:spPr>
        <p:txBody>
          <a:bodyPr/>
          <a:lstStyle/>
          <a:p>
            <a:r>
              <a:rPr lang="en-US" dirty="0"/>
              <a:t>VA healthcare</a:t>
            </a:r>
          </a:p>
          <a:p>
            <a:pPr lvl="1"/>
            <a:r>
              <a:rPr lang="en-US" dirty="0"/>
              <a:t>Several facilities in CA have invested in ERPD</a:t>
            </a:r>
          </a:p>
          <a:p>
            <a:pPr lvl="1"/>
            <a:r>
              <a:rPr lang="en-US" dirty="0"/>
              <a:t>Internal testing done at LL VA facility showing reduction of radiation exposure by 98%</a:t>
            </a:r>
          </a:p>
          <a:p>
            <a:pPr lvl="1"/>
            <a:r>
              <a:rPr lang="en-US" dirty="0"/>
              <a:t>Allowed all operators to perform lead-free procedures</a:t>
            </a:r>
          </a:p>
          <a:p>
            <a:pPr lvl="1"/>
            <a:r>
              <a:rPr lang="en-US" dirty="0"/>
              <a:t>Procedure efficiency actually increased once the team was familiar with set-up</a:t>
            </a:r>
          </a:p>
          <a:p>
            <a:pPr lvl="1"/>
            <a:r>
              <a:rPr lang="en-US" dirty="0"/>
              <a:t>All new labs now will have similar technologies</a:t>
            </a:r>
          </a:p>
          <a:p>
            <a:endParaRPr lang="en-US" dirty="0"/>
          </a:p>
        </p:txBody>
      </p:sp>
      <p:pic>
        <p:nvPicPr>
          <p:cNvPr id="4" name="Picture 3" descr="A logo of a military service&#10;&#10;AI-generated content may be incorrect.">
            <a:extLst>
              <a:ext uri="{FF2B5EF4-FFF2-40B4-BE49-F238E27FC236}">
                <a16:creationId xmlns:a16="http://schemas.microsoft.com/office/drawing/2014/main" id="{5FBECE40-AF7B-0923-BC15-7F4F95703591}"/>
              </a:ext>
            </a:extLst>
          </p:cNvPr>
          <p:cNvPicPr>
            <a:picLocks noChangeAspect="1"/>
          </p:cNvPicPr>
          <p:nvPr/>
        </p:nvPicPr>
        <p:blipFill>
          <a:blip r:embed="rId2"/>
          <a:stretch>
            <a:fillRect/>
          </a:stretch>
        </p:blipFill>
        <p:spPr>
          <a:xfrm>
            <a:off x="9545663" y="2483911"/>
            <a:ext cx="1734873" cy="18901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7991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821F2-E26D-3554-19C8-5C5DE85A6A1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F09DAF-9E7D-DB90-4F92-04D2F7F405B1}"/>
              </a:ext>
            </a:extLst>
          </p:cNvPr>
          <p:cNvPicPr>
            <a:picLocks noChangeAspect="1"/>
          </p:cNvPicPr>
          <p:nvPr/>
        </p:nvPicPr>
        <p:blipFill>
          <a:blip r:embed="rId2"/>
          <a:stretch>
            <a:fillRect/>
          </a:stretch>
        </p:blipFill>
        <p:spPr>
          <a:xfrm>
            <a:off x="621704" y="227634"/>
            <a:ext cx="9053637" cy="6402732"/>
          </a:xfrm>
          <a:prstGeom prst="rect">
            <a:avLst/>
          </a:prstGeom>
        </p:spPr>
      </p:pic>
    </p:spTree>
    <p:extLst>
      <p:ext uri="{BB962C8B-B14F-4D97-AF65-F5344CB8AC3E}">
        <p14:creationId xmlns:p14="http://schemas.microsoft.com/office/powerpoint/2010/main" val="389264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B8B6-2F21-DCFB-C6D3-849273E90FA3}"/>
              </a:ext>
            </a:extLst>
          </p:cNvPr>
          <p:cNvSpPr>
            <a:spLocks noGrp="1"/>
          </p:cNvSpPr>
          <p:nvPr>
            <p:ph type="title"/>
          </p:nvPr>
        </p:nvSpPr>
        <p:spPr/>
        <p:txBody>
          <a:bodyPr/>
          <a:lstStyle/>
          <a:p>
            <a:r>
              <a:rPr lang="en-US" dirty="0"/>
              <a:t>ALARA+</a:t>
            </a:r>
          </a:p>
        </p:txBody>
      </p:sp>
      <p:sp>
        <p:nvSpPr>
          <p:cNvPr id="3" name="Text Placeholder 2">
            <a:extLst>
              <a:ext uri="{FF2B5EF4-FFF2-40B4-BE49-F238E27FC236}">
                <a16:creationId xmlns:a16="http://schemas.microsoft.com/office/drawing/2014/main" id="{6C09C7D3-FE91-F3F8-4EDD-61FC4C954354}"/>
              </a:ext>
            </a:extLst>
          </p:cNvPr>
          <p:cNvSpPr>
            <a:spLocks noGrp="1"/>
          </p:cNvSpPr>
          <p:nvPr>
            <p:ph type="body" sz="quarter" idx="10"/>
          </p:nvPr>
        </p:nvSpPr>
        <p:spPr/>
        <p:txBody>
          <a:bodyPr/>
          <a:lstStyle/>
          <a:p>
            <a:r>
              <a:rPr lang="en-US" dirty="0"/>
              <a:t>As low </a:t>
            </a:r>
            <a:r>
              <a:rPr lang="en-US" i="1" dirty="0"/>
              <a:t>and light</a:t>
            </a:r>
            <a:r>
              <a:rPr lang="en-US" dirty="0"/>
              <a:t> as reasonably achievable</a:t>
            </a:r>
          </a:p>
          <a:p>
            <a:r>
              <a:rPr lang="en-US" dirty="0"/>
              <a:t>Amends ALARA to incorporate orthopedic risks</a:t>
            </a:r>
          </a:p>
          <a:p>
            <a:r>
              <a:rPr lang="en-US" dirty="0"/>
              <a:t>SCAI has initiated a coalition of relevant stakeholders including ACC, SIR, SVS, SVIN to facilitate the following:</a:t>
            </a:r>
          </a:p>
          <a:p>
            <a:pPr lvl="1"/>
            <a:r>
              <a:rPr lang="en-US" dirty="0"/>
              <a:t>Dissemination of best practices with current available technologies</a:t>
            </a:r>
          </a:p>
          <a:p>
            <a:pPr lvl="1"/>
            <a:r>
              <a:rPr lang="en-US" dirty="0"/>
              <a:t>Broader use and customization of ERPDs</a:t>
            </a:r>
          </a:p>
          <a:p>
            <a:pPr lvl="1"/>
            <a:r>
              <a:rPr lang="en-US" dirty="0"/>
              <a:t>Continued technological innovation to protect all fluoroscopic lab personnel</a:t>
            </a:r>
          </a:p>
          <a:p>
            <a:pPr lvl="1"/>
            <a:r>
              <a:rPr lang="en-US" dirty="0"/>
              <a:t>Advocacy at federal and state levels</a:t>
            </a:r>
          </a:p>
          <a:p>
            <a:pPr lvl="1"/>
            <a:endParaRPr lang="en-US" dirty="0"/>
          </a:p>
          <a:p>
            <a:endParaRPr lang="en-US" dirty="0"/>
          </a:p>
        </p:txBody>
      </p:sp>
    </p:spTree>
    <p:extLst>
      <p:ext uri="{BB962C8B-B14F-4D97-AF65-F5344CB8AC3E}">
        <p14:creationId xmlns:p14="http://schemas.microsoft.com/office/powerpoint/2010/main" val="161849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a:extLst>
            <a:ext uri="{FF2B5EF4-FFF2-40B4-BE49-F238E27FC236}">
              <a16:creationId xmlns:a16="http://schemas.microsoft.com/office/drawing/2014/main" id="{FD64C8C2-5739-7F19-A632-8C3D748603BB}"/>
            </a:ext>
          </a:extLst>
        </p:cNvPr>
        <p:cNvGrpSpPr/>
        <p:nvPr/>
      </p:nvGrpSpPr>
      <p:grpSpPr>
        <a:xfrm>
          <a:off x="0" y="0"/>
          <a:ext cx="0" cy="0"/>
          <a:chOff x="0" y="0"/>
          <a:chExt cx="0" cy="0"/>
        </a:xfrm>
      </p:grpSpPr>
      <p:sp>
        <p:nvSpPr>
          <p:cNvPr id="286" name="Google Shape;286;p1">
            <a:extLst>
              <a:ext uri="{FF2B5EF4-FFF2-40B4-BE49-F238E27FC236}">
                <a16:creationId xmlns:a16="http://schemas.microsoft.com/office/drawing/2014/main" id="{EA9A62E3-7430-1973-0617-A1A98C66399E}"/>
              </a:ext>
            </a:extLst>
          </p:cNvPr>
          <p:cNvSpPr txBox="1">
            <a:spLocks noGrp="1"/>
          </p:cNvSpPr>
          <p:nvPr>
            <p:ph type="title"/>
          </p:nvPr>
        </p:nvSpPr>
        <p:spPr>
          <a:xfrm>
            <a:off x="1729409" y="2766218"/>
            <a:ext cx="8733182" cy="1325563"/>
          </a:xfrm>
          <a:prstGeom prst="rect">
            <a:avLst/>
          </a:prstGeom>
          <a:solidFill>
            <a:srgbClr val="C12032"/>
          </a:solidFill>
          <a:ln>
            <a:noFill/>
          </a:ln>
        </p:spPr>
        <p:txBody>
          <a:bodyPr spcFirstLastPara="1" wrap="square" lIns="91425" tIns="45700" rIns="91425" bIns="45700" anchor="ctr" anchorCtr="0">
            <a:noAutofit/>
          </a:bodyPr>
          <a:lstStyle/>
          <a:p>
            <a:r>
              <a:rPr lang="en-US" sz="3600"/>
              <a:t>Economic Considerations for the Hospital</a:t>
            </a:r>
            <a:endParaRPr sz="3600"/>
          </a:p>
        </p:txBody>
      </p:sp>
    </p:spTree>
    <p:extLst>
      <p:ext uri="{BB962C8B-B14F-4D97-AF65-F5344CB8AC3E}">
        <p14:creationId xmlns:p14="http://schemas.microsoft.com/office/powerpoint/2010/main" val="86824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A6D4C-CE50-4A26-8186-25D7D4D23AE0}"/>
              </a:ext>
            </a:extLst>
          </p:cNvPr>
          <p:cNvSpPr>
            <a:spLocks noGrp="1"/>
          </p:cNvSpPr>
          <p:nvPr>
            <p:ph type="title"/>
          </p:nvPr>
        </p:nvSpPr>
        <p:spPr>
          <a:xfrm>
            <a:off x="839788" y="365126"/>
            <a:ext cx="10515600" cy="1135201"/>
          </a:xfrm>
        </p:spPr>
        <p:txBody>
          <a:bodyPr>
            <a:normAutofit fontScale="90000"/>
          </a:bodyPr>
          <a:lstStyle/>
          <a:p>
            <a:r>
              <a:rPr lang="en-US"/>
              <a:t>Clinical and Economical Discussion Points</a:t>
            </a:r>
          </a:p>
        </p:txBody>
      </p:sp>
      <p:sp>
        <p:nvSpPr>
          <p:cNvPr id="3" name="Text Placeholder 2">
            <a:extLst>
              <a:ext uri="{FF2B5EF4-FFF2-40B4-BE49-F238E27FC236}">
                <a16:creationId xmlns:a16="http://schemas.microsoft.com/office/drawing/2014/main" id="{EBD376B8-3F2E-4ABD-8227-F4BDC3315A93}"/>
              </a:ext>
            </a:extLst>
          </p:cNvPr>
          <p:cNvSpPr>
            <a:spLocks noGrp="1"/>
          </p:cNvSpPr>
          <p:nvPr>
            <p:ph type="body" idx="1"/>
          </p:nvPr>
        </p:nvSpPr>
        <p:spPr>
          <a:xfrm>
            <a:off x="839789" y="1681163"/>
            <a:ext cx="2888833" cy="440600"/>
          </a:xfrm>
        </p:spPr>
        <p:txBody>
          <a:bodyPr>
            <a:normAutofit fontScale="62500" lnSpcReduction="20000"/>
          </a:bodyPr>
          <a:lstStyle/>
          <a:p>
            <a:pPr algn="ctr"/>
            <a:r>
              <a:rPr lang="en-US"/>
              <a:t>Clinical Justification</a:t>
            </a:r>
          </a:p>
        </p:txBody>
      </p:sp>
      <p:sp>
        <p:nvSpPr>
          <p:cNvPr id="4" name="Content Placeholder 3">
            <a:extLst>
              <a:ext uri="{FF2B5EF4-FFF2-40B4-BE49-F238E27FC236}">
                <a16:creationId xmlns:a16="http://schemas.microsoft.com/office/drawing/2014/main" id="{743C053E-A0F0-4596-BF92-8744BB344656}"/>
              </a:ext>
            </a:extLst>
          </p:cNvPr>
          <p:cNvSpPr>
            <a:spLocks noGrp="1"/>
          </p:cNvSpPr>
          <p:nvPr>
            <p:ph sz="half" idx="2"/>
          </p:nvPr>
        </p:nvSpPr>
        <p:spPr>
          <a:xfrm>
            <a:off x="839789" y="2227979"/>
            <a:ext cx="3093020" cy="2843643"/>
          </a:xfrm>
          <a:ln w="38100">
            <a:solidFill>
              <a:schemeClr val="tx2"/>
            </a:solidFill>
          </a:ln>
        </p:spPr>
        <p:txBody>
          <a:bodyPr>
            <a:normAutofit fontScale="85000" lnSpcReduction="20000"/>
          </a:bodyPr>
          <a:lstStyle/>
          <a:p>
            <a:pPr>
              <a:lnSpc>
                <a:spcPct val="110000"/>
              </a:lnSpc>
            </a:pPr>
            <a:r>
              <a:rPr lang="en-US" sz="2300" dirty="0"/>
              <a:t>Greatly reduce/almost eliminate occupational exposure</a:t>
            </a:r>
            <a:r>
              <a:rPr lang="en-US" sz="2300" baseline="30000" dirty="0"/>
              <a:t>1,2</a:t>
            </a:r>
          </a:p>
          <a:p>
            <a:pPr>
              <a:lnSpc>
                <a:spcPct val="110000"/>
              </a:lnSpc>
            </a:pPr>
            <a:r>
              <a:rPr lang="en-US" sz="2300" dirty="0"/>
              <a:t>Eliminate many heavy lead/lead equivalent aprons</a:t>
            </a:r>
            <a:r>
              <a:rPr lang="en-US" sz="2300" baseline="30000" dirty="0"/>
              <a:t> 1,2</a:t>
            </a:r>
            <a:endParaRPr lang="en-US" sz="2300" dirty="0"/>
          </a:p>
          <a:p>
            <a:pPr>
              <a:lnSpc>
                <a:spcPct val="110000"/>
              </a:lnSpc>
            </a:pPr>
            <a:r>
              <a:rPr lang="en-US" sz="2300" dirty="0"/>
              <a:t>Physician/staff engagement and satisfaction</a:t>
            </a:r>
            <a:r>
              <a:rPr lang="en-US" sz="2300" baseline="30000" dirty="0"/>
              <a:t>3</a:t>
            </a:r>
          </a:p>
          <a:p>
            <a:endParaRPr lang="en-US" dirty="0"/>
          </a:p>
        </p:txBody>
      </p:sp>
      <p:sp>
        <p:nvSpPr>
          <p:cNvPr id="5" name="Text Placeholder 4">
            <a:extLst>
              <a:ext uri="{FF2B5EF4-FFF2-40B4-BE49-F238E27FC236}">
                <a16:creationId xmlns:a16="http://schemas.microsoft.com/office/drawing/2014/main" id="{8B285E4D-8E8D-445E-B66D-6D9438912D8E}"/>
              </a:ext>
            </a:extLst>
          </p:cNvPr>
          <p:cNvSpPr>
            <a:spLocks noGrp="1"/>
          </p:cNvSpPr>
          <p:nvPr>
            <p:ph type="body" sz="quarter" idx="3"/>
          </p:nvPr>
        </p:nvSpPr>
        <p:spPr>
          <a:xfrm>
            <a:off x="4506898" y="1681162"/>
            <a:ext cx="3178205" cy="440600"/>
          </a:xfrm>
        </p:spPr>
        <p:txBody>
          <a:bodyPr>
            <a:normAutofit fontScale="62500" lnSpcReduction="20000"/>
          </a:bodyPr>
          <a:lstStyle/>
          <a:p>
            <a:pPr algn="ctr"/>
            <a:r>
              <a:rPr lang="en-US"/>
              <a:t>Economical Argument/Concerns</a:t>
            </a:r>
          </a:p>
        </p:txBody>
      </p:sp>
      <p:sp>
        <p:nvSpPr>
          <p:cNvPr id="6" name="Content Placeholder 5">
            <a:extLst>
              <a:ext uri="{FF2B5EF4-FFF2-40B4-BE49-F238E27FC236}">
                <a16:creationId xmlns:a16="http://schemas.microsoft.com/office/drawing/2014/main" id="{072CE9B7-3390-42F8-ACA6-E3AF9B2C1AA9}"/>
              </a:ext>
            </a:extLst>
          </p:cNvPr>
          <p:cNvSpPr>
            <a:spLocks noGrp="1"/>
          </p:cNvSpPr>
          <p:nvPr>
            <p:ph sz="quarter" idx="4"/>
          </p:nvPr>
        </p:nvSpPr>
        <p:spPr>
          <a:xfrm>
            <a:off x="4549490" y="2227979"/>
            <a:ext cx="3093020" cy="2843643"/>
          </a:xfrm>
          <a:ln w="38100">
            <a:solidFill>
              <a:schemeClr val="tx2"/>
            </a:solidFill>
          </a:ln>
        </p:spPr>
        <p:txBody>
          <a:bodyPr>
            <a:normAutofit fontScale="85000" lnSpcReduction="20000"/>
          </a:bodyPr>
          <a:lstStyle/>
          <a:p>
            <a:pPr>
              <a:lnSpc>
                <a:spcPct val="120000"/>
              </a:lnSpc>
            </a:pPr>
            <a:r>
              <a:rPr lang="en-US" sz="2300" dirty="0"/>
              <a:t>Revenue/contribution?</a:t>
            </a:r>
          </a:p>
          <a:p>
            <a:pPr>
              <a:lnSpc>
                <a:spcPct val="120000"/>
              </a:lnSpc>
            </a:pPr>
            <a:r>
              <a:rPr lang="en-US" sz="2300" dirty="0"/>
              <a:t>No reimbursement for these devices</a:t>
            </a:r>
          </a:p>
          <a:p>
            <a:pPr>
              <a:lnSpc>
                <a:spcPct val="120000"/>
              </a:lnSpc>
            </a:pPr>
            <a:r>
              <a:rPr lang="en-US" sz="2300" dirty="0"/>
              <a:t>Not billable</a:t>
            </a:r>
          </a:p>
          <a:p>
            <a:pPr>
              <a:lnSpc>
                <a:spcPct val="120000"/>
              </a:lnSpc>
            </a:pPr>
            <a:r>
              <a:rPr lang="en-US" sz="2300" dirty="0"/>
              <a:t>Cost avoidance</a:t>
            </a:r>
          </a:p>
        </p:txBody>
      </p:sp>
      <p:sp>
        <p:nvSpPr>
          <p:cNvPr id="7" name="Content Placeholder 5">
            <a:extLst>
              <a:ext uri="{FF2B5EF4-FFF2-40B4-BE49-F238E27FC236}">
                <a16:creationId xmlns:a16="http://schemas.microsoft.com/office/drawing/2014/main" id="{50D0611E-3A65-4A9E-940E-91245C3BCD81}"/>
              </a:ext>
            </a:extLst>
          </p:cNvPr>
          <p:cNvSpPr txBox="1">
            <a:spLocks/>
          </p:cNvSpPr>
          <p:nvPr/>
        </p:nvSpPr>
        <p:spPr>
          <a:xfrm>
            <a:off x="8259191" y="2227979"/>
            <a:ext cx="3093020" cy="2843643"/>
          </a:xfrm>
          <a:prstGeom prst="rect">
            <a:avLst/>
          </a:prstGeom>
          <a:ln w="38100">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C10130"/>
              </a:buClr>
              <a:buSzTx/>
              <a:buFont typeface="Arial" panose="020B0604020202020204" pitchFamily="34" charset="0"/>
              <a:buChar char="•"/>
              <a:tabLst/>
              <a:defRPr/>
            </a:pPr>
            <a:r>
              <a:rPr kumimoji="0" lang="en-US" sz="2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Functionality/</a:t>
            </a:r>
            <a:br>
              <a:rPr kumimoji="0" lang="en-US" sz="2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br>
            <a:r>
              <a:rPr kumimoji="0" lang="en-US" sz="2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compatibility </a:t>
            </a:r>
          </a:p>
          <a:p>
            <a:pPr marL="228600" marR="0" lvl="0" indent="-228600" algn="l" defTabSz="914400" rtl="0" eaLnBrk="1" fontAlgn="auto" latinLnBrk="0" hangingPunct="1">
              <a:lnSpc>
                <a:spcPct val="90000"/>
              </a:lnSpc>
              <a:spcBef>
                <a:spcPts val="1000"/>
              </a:spcBef>
              <a:spcAft>
                <a:spcPts val="0"/>
              </a:spcAft>
              <a:buClr>
                <a:srgbClr val="C10130"/>
              </a:buClr>
              <a:buSzTx/>
              <a:buFont typeface="Arial" panose="020B0604020202020204" pitchFamily="34" charset="0"/>
              <a:buChar char="•"/>
              <a:tabLst/>
              <a:defRPr/>
            </a:pPr>
            <a:r>
              <a:rPr kumimoji="0" lang="en-US" sz="2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Equal access across IDNs</a:t>
            </a:r>
          </a:p>
          <a:p>
            <a:pPr marL="228600" marR="0" lvl="0" indent="-228600" algn="l" defTabSz="914400" rtl="0" eaLnBrk="1" fontAlgn="auto" latinLnBrk="0" hangingPunct="1">
              <a:lnSpc>
                <a:spcPct val="90000"/>
              </a:lnSpc>
              <a:spcBef>
                <a:spcPts val="1000"/>
              </a:spcBef>
              <a:spcAft>
                <a:spcPts val="0"/>
              </a:spcAft>
              <a:buClr>
                <a:srgbClr val="C10130"/>
              </a:buClr>
              <a:buSzTx/>
              <a:buFont typeface="Arial" panose="020B0604020202020204" pitchFamily="34" charset="0"/>
              <a:buChar char="•"/>
              <a:tabLst/>
              <a:defRPr/>
            </a:pPr>
            <a:r>
              <a:rPr kumimoji="0" lang="en-US" sz="2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Avenue(s) to acquisition</a:t>
            </a:r>
          </a:p>
          <a:p>
            <a:pPr marL="228600" marR="0" lvl="0" indent="-228600" algn="l" defTabSz="914400" rtl="0" eaLnBrk="1" fontAlgn="auto" latinLnBrk="0" hangingPunct="1">
              <a:lnSpc>
                <a:spcPct val="90000"/>
              </a:lnSpc>
              <a:spcBef>
                <a:spcPts val="1000"/>
              </a:spcBef>
              <a:spcAft>
                <a:spcPts val="0"/>
              </a:spcAft>
              <a:buClr>
                <a:srgbClr val="C10130"/>
              </a:buClr>
              <a:buSzTx/>
              <a:buFont typeface="Arial" panose="020B0604020202020204" pitchFamily="34" charset="0"/>
              <a:buChar char="•"/>
              <a:tabLst/>
              <a:defRPr/>
            </a:pPr>
            <a:r>
              <a:rPr kumimoji="0" lang="en-US" sz="21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Programmatic opportunity</a:t>
            </a:r>
          </a:p>
        </p:txBody>
      </p:sp>
      <p:sp>
        <p:nvSpPr>
          <p:cNvPr id="8" name="Text Placeholder 4">
            <a:extLst>
              <a:ext uri="{FF2B5EF4-FFF2-40B4-BE49-F238E27FC236}">
                <a16:creationId xmlns:a16="http://schemas.microsoft.com/office/drawing/2014/main" id="{24C17020-3556-441C-9D6A-0DBABF92BF87}"/>
              </a:ext>
            </a:extLst>
          </p:cNvPr>
          <p:cNvSpPr txBox="1">
            <a:spLocks/>
          </p:cNvSpPr>
          <p:nvPr/>
        </p:nvSpPr>
        <p:spPr>
          <a:xfrm>
            <a:off x="8174007" y="1681163"/>
            <a:ext cx="3178205" cy="4406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sym typeface="Arial"/>
              </a:rPr>
              <a:t>Other Considerations</a:t>
            </a:r>
          </a:p>
        </p:txBody>
      </p:sp>
      <p:sp>
        <p:nvSpPr>
          <p:cNvPr id="9" name="TextBox 8">
            <a:extLst>
              <a:ext uri="{FF2B5EF4-FFF2-40B4-BE49-F238E27FC236}">
                <a16:creationId xmlns:a16="http://schemas.microsoft.com/office/drawing/2014/main" id="{393571D6-ED38-F028-3725-18483818B789}"/>
              </a:ext>
            </a:extLst>
          </p:cNvPr>
          <p:cNvSpPr txBox="1"/>
          <p:nvPr/>
        </p:nvSpPr>
        <p:spPr>
          <a:xfrm>
            <a:off x="1066800" y="5765800"/>
            <a:ext cx="10007600"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33" b="0" i="0" u="none" strike="noStrike" kern="0" cap="none" spc="0" normalizeH="0" baseline="0" noProof="0">
                <a:ln>
                  <a:noFill/>
                </a:ln>
                <a:solidFill>
                  <a:srgbClr val="000000"/>
                </a:solidFill>
                <a:effectLst/>
                <a:uLnTx/>
                <a:uFillTx/>
                <a:latin typeface="Arial"/>
                <a:cs typeface="Arial"/>
                <a:sym typeface="Arial"/>
              </a:rPr>
              <a:t>Kyle Bugg, MBA, RT(R), Proactive Radiation Safety: Spend Now to Save Later, SCAI Radiation Summit Presentation, May 2025.​</a:t>
            </a:r>
          </a:p>
        </p:txBody>
      </p:sp>
    </p:spTree>
    <p:extLst>
      <p:ext uri="{BB962C8B-B14F-4D97-AF65-F5344CB8AC3E}">
        <p14:creationId xmlns:p14="http://schemas.microsoft.com/office/powerpoint/2010/main" val="333754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2A61-67B0-4A0F-8C47-28AEADE190C5}"/>
              </a:ext>
            </a:extLst>
          </p:cNvPr>
          <p:cNvSpPr>
            <a:spLocks noGrp="1"/>
          </p:cNvSpPr>
          <p:nvPr>
            <p:ph type="title"/>
          </p:nvPr>
        </p:nvSpPr>
        <p:spPr>
          <a:xfrm>
            <a:off x="838200" y="365125"/>
            <a:ext cx="10515600" cy="968375"/>
          </a:xfrm>
        </p:spPr>
        <p:txBody>
          <a:bodyPr>
            <a:normAutofit/>
          </a:bodyPr>
          <a:lstStyle/>
          <a:p>
            <a:r>
              <a:rPr lang="en-US" sz="4000" dirty="0"/>
              <a:t>Non-Monetary Costs We Should Aim to Avoid</a:t>
            </a:r>
          </a:p>
        </p:txBody>
      </p:sp>
      <p:sp>
        <p:nvSpPr>
          <p:cNvPr id="3" name="Content Placeholder 2">
            <a:extLst>
              <a:ext uri="{FF2B5EF4-FFF2-40B4-BE49-F238E27FC236}">
                <a16:creationId xmlns:a16="http://schemas.microsoft.com/office/drawing/2014/main" id="{75A80A12-D02A-416D-96DC-F7E86605DD6A}"/>
              </a:ext>
            </a:extLst>
          </p:cNvPr>
          <p:cNvSpPr>
            <a:spLocks noGrp="1"/>
          </p:cNvSpPr>
          <p:nvPr>
            <p:ph idx="1"/>
          </p:nvPr>
        </p:nvSpPr>
        <p:spPr>
          <a:xfrm>
            <a:off x="838200" y="1579419"/>
            <a:ext cx="10693400" cy="4913456"/>
          </a:xfrm>
        </p:spPr>
        <p:txBody>
          <a:bodyPr>
            <a:normAutofit lnSpcReduction="10000"/>
          </a:bodyPr>
          <a:lstStyle/>
          <a:p>
            <a:pPr marL="0" indent="0">
              <a:buNone/>
            </a:pPr>
            <a:r>
              <a:rPr lang="en-US" sz="2400" b="1"/>
              <a:t>Costs to our communities:</a:t>
            </a:r>
          </a:p>
          <a:p>
            <a:r>
              <a:rPr lang="en-US" sz="2400"/>
              <a:t>Potential loss of physician/clinician availability</a:t>
            </a:r>
          </a:p>
          <a:p>
            <a:r>
              <a:rPr lang="en-US" sz="2400"/>
              <a:t>Potential reduction in capacity to treat</a:t>
            </a:r>
          </a:p>
          <a:p>
            <a:r>
              <a:rPr lang="en-US" sz="2400"/>
              <a:t>Potential reduction in hospital’s community engagement</a:t>
            </a:r>
          </a:p>
          <a:p>
            <a:pPr marL="0" indent="0">
              <a:buNone/>
            </a:pPr>
            <a:endParaRPr lang="en-US" sz="2400"/>
          </a:p>
          <a:p>
            <a:pPr marL="0" indent="0">
              <a:buNone/>
            </a:pPr>
            <a:r>
              <a:rPr lang="en-US" sz="2400" b="1"/>
              <a:t>Costs to the hospital/organization:</a:t>
            </a:r>
          </a:p>
          <a:p>
            <a:r>
              <a:rPr lang="en-US" sz="2400"/>
              <a:t>Potential loss of revenue</a:t>
            </a:r>
          </a:p>
          <a:p>
            <a:r>
              <a:rPr lang="en-US" sz="2400"/>
              <a:t>Recruiting cycles may occur more frequently</a:t>
            </a:r>
          </a:p>
          <a:p>
            <a:r>
              <a:rPr lang="en-US" sz="2400"/>
              <a:t>Potential worker’s comp cases, payments, and premiums may increase</a:t>
            </a:r>
          </a:p>
          <a:p>
            <a:r>
              <a:rPr lang="en-US" sz="2400"/>
              <a:t>Potential long-term litigation exposure</a:t>
            </a:r>
          </a:p>
          <a:p>
            <a:pPr marL="0" indent="0">
              <a:buNone/>
            </a:pPr>
            <a:endParaRPr lang="en-US" sz="2400"/>
          </a:p>
          <a:p>
            <a:pPr marL="0" indent="0">
              <a:buNone/>
            </a:pPr>
            <a:r>
              <a:rPr lang="en-US" sz="1333"/>
              <a:t>Kyle Bugg, MBA, RT(R), Proactive Radiation Safety: Spend Now to Save Later, SCAI Radiation Summit Presentation, May 2025.​</a:t>
            </a:r>
          </a:p>
          <a:p>
            <a:endParaRPr lang="en-US" sz="1333"/>
          </a:p>
          <a:p>
            <a:pPr marL="0" indent="0">
              <a:buNone/>
            </a:pPr>
            <a:endParaRPr lang="en-US"/>
          </a:p>
        </p:txBody>
      </p:sp>
    </p:spTree>
    <p:extLst>
      <p:ext uri="{BB962C8B-B14F-4D97-AF65-F5344CB8AC3E}">
        <p14:creationId xmlns:p14="http://schemas.microsoft.com/office/powerpoint/2010/main" val="396644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07C07-CB38-FA1C-B866-D2A8354E3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94538-5E46-B5BF-D866-E34C52AAC9F0}"/>
              </a:ext>
            </a:extLst>
          </p:cNvPr>
          <p:cNvSpPr>
            <a:spLocks noGrp="1"/>
          </p:cNvSpPr>
          <p:nvPr>
            <p:ph type="title"/>
          </p:nvPr>
        </p:nvSpPr>
        <p:spPr>
          <a:xfrm>
            <a:off x="838200" y="365126"/>
            <a:ext cx="10515600" cy="1092200"/>
          </a:xfrm>
        </p:spPr>
        <p:txBody>
          <a:bodyPr>
            <a:normAutofit/>
          </a:bodyPr>
          <a:lstStyle/>
          <a:p>
            <a:r>
              <a:rPr lang="en-US">
                <a:latin typeface="Arial"/>
                <a:cs typeface="Arial"/>
              </a:rPr>
              <a:t>The Incidence of Injury:</a:t>
            </a:r>
            <a:endParaRPr lang="en-US"/>
          </a:p>
        </p:txBody>
      </p:sp>
      <p:sp>
        <p:nvSpPr>
          <p:cNvPr id="3" name="Content Placeholder 2">
            <a:extLst>
              <a:ext uri="{FF2B5EF4-FFF2-40B4-BE49-F238E27FC236}">
                <a16:creationId xmlns:a16="http://schemas.microsoft.com/office/drawing/2014/main" id="{2297D82D-E456-3944-A673-CED144B4DE53}"/>
              </a:ext>
            </a:extLst>
          </p:cNvPr>
          <p:cNvSpPr>
            <a:spLocks noGrp="1"/>
          </p:cNvSpPr>
          <p:nvPr>
            <p:ph idx="1"/>
          </p:nvPr>
        </p:nvSpPr>
        <p:spPr>
          <a:xfrm>
            <a:off x="838200" y="1579419"/>
            <a:ext cx="10693400" cy="4913456"/>
          </a:xfrm>
        </p:spPr>
        <p:txBody>
          <a:bodyPr vert="horz" lIns="91440" tIns="45720" rIns="91440" bIns="45720" rtlCol="0" anchor="t">
            <a:normAutofit/>
          </a:bodyPr>
          <a:lstStyle/>
          <a:p>
            <a:pPr marL="0" indent="0">
              <a:buNone/>
            </a:pPr>
            <a:r>
              <a:rPr lang="en-US" sz="2400" b="1" dirty="0">
                <a:latin typeface="Arial"/>
                <a:cs typeface="Arial"/>
              </a:rPr>
              <a:t>Prevalence among ICs:</a:t>
            </a:r>
            <a:endParaRPr lang="en-US" dirty="0"/>
          </a:p>
          <a:p>
            <a:r>
              <a:rPr lang="en-US" sz="2400" dirty="0">
                <a:latin typeface="Arial"/>
                <a:cs typeface="Arial"/>
              </a:rPr>
              <a:t>9.4% of ICs report injury-related absence from work </a:t>
            </a:r>
            <a:endParaRPr lang="en-US" sz="2400" dirty="0"/>
          </a:p>
          <a:p>
            <a:r>
              <a:rPr lang="en-US" sz="2400" dirty="0">
                <a:latin typeface="Arial"/>
                <a:cs typeface="Arial"/>
              </a:rPr>
              <a:t>Almost half (49.4%) report workplace implications</a:t>
            </a:r>
            <a:endParaRPr lang="en-US" sz="2400" dirty="0"/>
          </a:p>
          <a:p>
            <a:r>
              <a:rPr lang="en-US" sz="2400" dirty="0">
                <a:latin typeface="Arial"/>
                <a:cs typeface="Arial"/>
              </a:rPr>
              <a:t>Majority of these injuries are (as described previously) related to ortho injuries</a:t>
            </a:r>
            <a:endParaRPr lang="en-US" sz="2400" dirty="0"/>
          </a:p>
          <a:p>
            <a:endParaRPr lang="en-US" sz="2400" dirty="0">
              <a:latin typeface="Arial"/>
              <a:cs typeface="Arial"/>
            </a:endParaRPr>
          </a:p>
          <a:p>
            <a:pPr marL="0" indent="0">
              <a:buNone/>
            </a:pPr>
            <a:r>
              <a:rPr lang="en-US" sz="2400" dirty="0">
                <a:latin typeface="Arial"/>
                <a:cs typeface="Arial"/>
              </a:rPr>
              <a:t>Cath labs cost $25-$35 per minute during operations. </a:t>
            </a:r>
            <a:br>
              <a:rPr lang="en-US" sz="2400" dirty="0">
                <a:latin typeface="Arial"/>
                <a:cs typeface="Arial"/>
              </a:rPr>
            </a:br>
            <a:r>
              <a:rPr lang="en-US" sz="2400" dirty="0">
                <a:latin typeface="Arial"/>
                <a:cs typeface="Arial"/>
              </a:rPr>
              <a:t>Any delay or shutdown has significant fixed costs to the system.</a:t>
            </a:r>
            <a:endParaRPr lang="en-US" sz="2400" dirty="0"/>
          </a:p>
          <a:p>
            <a:pPr marL="0" indent="0">
              <a:buNone/>
            </a:pPr>
            <a:endParaRPr lang="en-US" sz="2400" dirty="0"/>
          </a:p>
          <a:p>
            <a:pPr marL="0" indent="0">
              <a:lnSpc>
                <a:spcPct val="120000"/>
              </a:lnSpc>
              <a:buNone/>
            </a:pPr>
            <a:r>
              <a:rPr lang="en-US" sz="1000" dirty="0">
                <a:solidFill>
                  <a:srgbClr val="424242"/>
                </a:solidFill>
                <a:latin typeface="Arial"/>
                <a:cs typeface="Arial"/>
              </a:rPr>
              <a:t>Blankenship JC, Choi JW, Das TS, et al. </a:t>
            </a:r>
            <a:r>
              <a:rPr lang="en-US" sz="1000" dirty="0">
                <a:solidFill>
                  <a:srgbClr val="E4643D"/>
                </a:solidFill>
                <a:latin typeface="Arial"/>
                <a:cs typeface="Arial"/>
                <a:hlinkClick r:id="rId2">
                  <a:extLst>
                    <a:ext uri="{A12FA001-AC4F-418D-AE19-62706E023703}">
                      <ahyp:hlinkClr xmlns:ahyp="http://schemas.microsoft.com/office/drawing/2018/hyperlinkcolor" val="tx"/>
                    </a:ext>
                  </a:extLst>
                </a:hlinkClick>
              </a:rPr>
              <a:t>SCAI/­ACVP Expert Consensus Statement on Cardiovascular Catheterization Laboratory Economics: If the Cath Lab Is Your Home You Should Understand Its Finances</a:t>
            </a:r>
            <a:r>
              <a:rPr lang="en-US" sz="1000" dirty="0">
                <a:latin typeface="Arial"/>
                <a:cs typeface="Arial"/>
              </a:rPr>
              <a:t>. Catheterization and Cardiovascular Interventions : Official Journal of the Society for Cardiac Angiography &amp; Interventions. 2019;94(1):123-135. doi:10.1002/ccd.28330.</a:t>
            </a:r>
            <a:endParaRPr lang="en-US" sz="1000" dirty="0"/>
          </a:p>
          <a:p>
            <a:endParaRPr lang="en-US" sz="1333" dirty="0"/>
          </a:p>
          <a:p>
            <a:pPr marL="0" indent="0">
              <a:buNone/>
            </a:pPr>
            <a:endParaRPr lang="en-US" dirty="0"/>
          </a:p>
        </p:txBody>
      </p:sp>
    </p:spTree>
    <p:extLst>
      <p:ext uri="{BB962C8B-B14F-4D97-AF65-F5344CB8AC3E}">
        <p14:creationId xmlns:p14="http://schemas.microsoft.com/office/powerpoint/2010/main" val="130495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87828-AFB6-7FBC-BD2D-8536D46BE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C2780-FFD7-87FD-D6CA-8F921DD643B4}"/>
              </a:ext>
            </a:extLst>
          </p:cNvPr>
          <p:cNvSpPr>
            <a:spLocks noGrp="1"/>
          </p:cNvSpPr>
          <p:nvPr>
            <p:ph type="title"/>
          </p:nvPr>
        </p:nvSpPr>
        <p:spPr>
          <a:xfrm>
            <a:off x="838200" y="365125"/>
            <a:ext cx="10515600" cy="949325"/>
          </a:xfrm>
        </p:spPr>
        <p:txBody>
          <a:bodyPr>
            <a:normAutofit/>
          </a:bodyPr>
          <a:lstStyle/>
          <a:p>
            <a:r>
              <a:rPr lang="en-US">
                <a:latin typeface="Arial"/>
                <a:cs typeface="Arial"/>
              </a:rPr>
              <a:t>The Costs of Injury:</a:t>
            </a:r>
            <a:endParaRPr lang="en-US"/>
          </a:p>
        </p:txBody>
      </p:sp>
      <p:sp>
        <p:nvSpPr>
          <p:cNvPr id="3" name="Content Placeholder 2">
            <a:extLst>
              <a:ext uri="{FF2B5EF4-FFF2-40B4-BE49-F238E27FC236}">
                <a16:creationId xmlns:a16="http://schemas.microsoft.com/office/drawing/2014/main" id="{AE7BCB7D-F95E-D2DF-A8F1-D8766E31F802}"/>
              </a:ext>
            </a:extLst>
          </p:cNvPr>
          <p:cNvSpPr>
            <a:spLocks noGrp="1"/>
          </p:cNvSpPr>
          <p:nvPr>
            <p:ph idx="1"/>
          </p:nvPr>
        </p:nvSpPr>
        <p:spPr>
          <a:xfrm>
            <a:off x="838200" y="1579419"/>
            <a:ext cx="10693400" cy="4913456"/>
          </a:xfrm>
        </p:spPr>
        <p:txBody>
          <a:bodyPr vert="horz" lIns="91440" tIns="45720" rIns="91440" bIns="45720" rtlCol="0" anchor="t">
            <a:normAutofit/>
          </a:bodyPr>
          <a:lstStyle/>
          <a:p>
            <a:pPr marL="0" indent="0">
              <a:buNone/>
            </a:pPr>
            <a:r>
              <a:rPr lang="en-US" sz="2400" b="1" dirty="0">
                <a:latin typeface="Arial"/>
                <a:cs typeface="Arial"/>
              </a:rPr>
              <a:t>Typical costs to the hospital/organization:</a:t>
            </a:r>
            <a:endParaRPr lang="en-US" sz="2400" dirty="0"/>
          </a:p>
          <a:p>
            <a:r>
              <a:rPr lang="en-US" sz="2400" dirty="0">
                <a:solidFill>
                  <a:schemeClr val="accent1">
                    <a:lumMod val="50000"/>
                  </a:schemeClr>
                </a:solidFill>
                <a:latin typeface="Arial"/>
                <a:cs typeface="Arial"/>
              </a:rPr>
              <a:t>Average interventional procedure costs ~$9,000, diagnostic $1,700 </a:t>
            </a:r>
          </a:p>
          <a:p>
            <a:r>
              <a:rPr lang="en-US" sz="2400" dirty="0">
                <a:solidFill>
                  <a:schemeClr val="accent1">
                    <a:lumMod val="50000"/>
                  </a:schemeClr>
                </a:solidFill>
                <a:latin typeface="Arial"/>
                <a:cs typeface="Arial"/>
              </a:rPr>
              <a:t>Based on that, an absence of 1-day results in $5,000–$15,000 in losses to the institution </a:t>
            </a:r>
          </a:p>
          <a:p>
            <a:r>
              <a:rPr lang="en-US" sz="2400" dirty="0">
                <a:solidFill>
                  <a:schemeClr val="accent1">
                    <a:lumMod val="50000"/>
                  </a:schemeClr>
                </a:solidFill>
                <a:latin typeface="Arial"/>
                <a:cs typeface="Arial"/>
              </a:rPr>
              <a:t>For a moderate duration absence (e.g., 4-12 weeks), total indirect costs reach </a:t>
            </a:r>
            <a:r>
              <a:rPr lang="en-US" sz="2400" b="1" dirty="0">
                <a:solidFill>
                  <a:schemeClr val="accent1">
                    <a:lumMod val="50000"/>
                  </a:schemeClr>
                </a:solidFill>
                <a:latin typeface="Arial"/>
                <a:cs typeface="Arial"/>
              </a:rPr>
              <a:t>$100,000–$600,000+</a:t>
            </a:r>
            <a:r>
              <a:rPr lang="en-US" sz="2400" dirty="0">
                <a:solidFill>
                  <a:schemeClr val="accent1">
                    <a:lumMod val="50000"/>
                  </a:schemeClr>
                </a:solidFill>
                <a:latin typeface="Arial"/>
                <a:cs typeface="Arial"/>
              </a:rPr>
              <a:t>, factoring in immediate lost revenue </a:t>
            </a:r>
            <a:endParaRPr lang="en-US" dirty="0">
              <a:solidFill>
                <a:schemeClr val="accent1">
                  <a:lumMod val="50000"/>
                </a:schemeClr>
              </a:solidFill>
              <a:latin typeface="Arial"/>
              <a:cs typeface="Arial"/>
            </a:endParaRPr>
          </a:p>
          <a:p>
            <a:r>
              <a:rPr lang="en-US" sz="2400" dirty="0">
                <a:solidFill>
                  <a:schemeClr val="accent1">
                    <a:lumMod val="50000"/>
                  </a:schemeClr>
                </a:solidFill>
                <a:latin typeface="Arial"/>
                <a:cs typeface="Arial"/>
              </a:rPr>
              <a:t>Long-term strategic impacts on market position and referral patterns result in higher loss of productivity for the institution in a highly competitive  environment</a:t>
            </a:r>
            <a:endParaRPr lang="en-US" dirty="0">
              <a:solidFill>
                <a:schemeClr val="accent1">
                  <a:lumMod val="50000"/>
                </a:schemeClr>
              </a:solidFill>
              <a:latin typeface="Arial"/>
              <a:cs typeface="Arial"/>
            </a:endParaRPr>
          </a:p>
          <a:p>
            <a:pPr marL="0" indent="0">
              <a:buNone/>
            </a:pPr>
            <a:endParaRPr lang="en-US" sz="2400" dirty="0">
              <a:solidFill>
                <a:schemeClr val="accent1">
                  <a:lumMod val="50000"/>
                </a:schemeClr>
              </a:solidFill>
            </a:endParaRPr>
          </a:p>
          <a:p>
            <a:pPr marL="0" indent="0">
              <a:lnSpc>
                <a:spcPct val="120000"/>
              </a:lnSpc>
              <a:buNone/>
            </a:pPr>
            <a:r>
              <a:rPr lang="en-US" sz="1000" dirty="0">
                <a:solidFill>
                  <a:schemeClr val="accent1">
                    <a:lumMod val="50000"/>
                  </a:schemeClr>
                </a:solidFill>
                <a:latin typeface="Arial"/>
                <a:cs typeface="Arial"/>
              </a:rPr>
              <a:t>Blankenship JC, Choi JW, Das TS, et al. </a:t>
            </a:r>
            <a:r>
              <a:rPr lang="en-US" sz="1000" dirty="0">
                <a:solidFill>
                  <a:schemeClr val="accent1">
                    <a:lumMod val="50000"/>
                  </a:schemeClr>
                </a:solidFill>
                <a:latin typeface="Arial"/>
                <a:cs typeface="Arial"/>
                <a:hlinkClick r:id="rId2">
                  <a:extLst>
                    <a:ext uri="{A12FA001-AC4F-418D-AE19-62706E023703}">
                      <ahyp:hlinkClr xmlns:ahyp="http://schemas.microsoft.com/office/drawing/2018/hyperlinkcolor" val="tx"/>
                    </a:ext>
                  </a:extLst>
                </a:hlinkClick>
              </a:rPr>
              <a:t>SCAI/­ACVP Expert Consensus Statement on Cardiovascular Catheterization Laboratory Economics: If the Cath Lab Is Your Home You Should Understand Its Finances</a:t>
            </a:r>
            <a:r>
              <a:rPr lang="en-US" sz="1000" dirty="0">
                <a:solidFill>
                  <a:schemeClr val="accent1">
                    <a:lumMod val="50000"/>
                  </a:schemeClr>
                </a:solidFill>
                <a:latin typeface="Arial"/>
                <a:cs typeface="Arial"/>
              </a:rPr>
              <a:t>. Catheterization and Cardiovascular Interventions : Official Journal of the Society for Cardiac Angiography &amp; Interventions. 2019;94(1):123-135. doi:10.1002/ccd.28330.</a:t>
            </a:r>
            <a:endParaRPr lang="en-US" sz="1000" dirty="0">
              <a:solidFill>
                <a:schemeClr val="accent1">
                  <a:lumMod val="50000"/>
                </a:schemeClr>
              </a:solidFill>
            </a:endParaRPr>
          </a:p>
          <a:p>
            <a:endParaRPr lang="en-US" sz="1333" dirty="0"/>
          </a:p>
          <a:p>
            <a:pPr marL="0" indent="0">
              <a:buNone/>
            </a:pPr>
            <a:endParaRPr lang="en-US" dirty="0"/>
          </a:p>
        </p:txBody>
      </p:sp>
    </p:spTree>
    <p:extLst>
      <p:ext uri="{BB962C8B-B14F-4D97-AF65-F5344CB8AC3E}">
        <p14:creationId xmlns:p14="http://schemas.microsoft.com/office/powerpoint/2010/main" val="4041398404"/>
      </p:ext>
    </p:extLst>
  </p:cSld>
  <p:clrMapOvr>
    <a:masterClrMapping/>
  </p:clrMapOvr>
</p:sld>
</file>

<file path=ppt/theme/theme1.xml><?xml version="1.0" encoding="utf-8"?>
<a:theme xmlns:a="http://schemas.openxmlformats.org/drawingml/2006/main" name="SCAI - Layout 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CAI - Layout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a08617-8f5f-4234-a268-e0d4d9400d82">
      <Terms xmlns="http://schemas.microsoft.com/office/infopath/2007/PartnerControls"/>
    </lcf76f155ced4ddcb4097134ff3c332f>
    <TaxCatchAll xmlns="f9c23a12-a21f-4777-b415-86ed6bd6e34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5B06B210274942967B73F88210ED05" ma:contentTypeVersion="19" ma:contentTypeDescription="Create a new document." ma:contentTypeScope="" ma:versionID="1e379241474bbfdfc477922b0659b483">
  <xsd:schema xmlns:xsd="http://www.w3.org/2001/XMLSchema" xmlns:xs="http://www.w3.org/2001/XMLSchema" xmlns:p="http://schemas.microsoft.com/office/2006/metadata/properties" xmlns:ns2="69a08617-8f5f-4234-a268-e0d4d9400d82" xmlns:ns3="f9c23a12-a21f-4777-b415-86ed6bd6e346" targetNamespace="http://schemas.microsoft.com/office/2006/metadata/properties" ma:root="true" ma:fieldsID="6d0ea179dbb6dff2f5d20d53c2bb1191" ns2:_="" ns3:_="">
    <xsd:import namespace="69a08617-8f5f-4234-a268-e0d4d9400d82"/>
    <xsd:import namespace="f9c23a12-a21f-4777-b415-86ed6bd6e3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Location" minOccurs="0"/>
                <xsd:element ref="ns2:MediaServiceDateTaken" minOccurs="0"/>
                <xsd:element ref="ns3:SharedWithUsers" minOccurs="0"/>
                <xsd:element ref="ns3:SharedWithDetail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a08617-8f5f-4234-a268-e0d4d9400d8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Location" ma:index="11" nillable="true" ma:displayName="MediaServiceLocation" ma:description="" ma:internalName="MediaServiceLocation" ma:readOnly="true">
      <xsd:simpleType>
        <xsd:restriction base="dms:Text"/>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6774d1-9a99-4abc-a9c4-f397d3eff48d"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c23a12-a21f-4777-b415-86ed6bd6e34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2fd1d1-79bf-4227-8952-a5d3719c9657}" ma:internalName="TaxCatchAll" ma:showField="CatchAllData" ma:web="f9c23a12-a21f-4777-b415-86ed6bd6e3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C277CB-B98D-417B-B587-0BB94010F1C0}">
  <ds:schemaRefs>
    <ds:schemaRef ds:uri="http://schemas.microsoft.com/sharepoint/v3/contenttype/forms"/>
  </ds:schemaRefs>
</ds:datastoreItem>
</file>

<file path=customXml/itemProps2.xml><?xml version="1.0" encoding="utf-8"?>
<ds:datastoreItem xmlns:ds="http://schemas.openxmlformats.org/officeDocument/2006/customXml" ds:itemID="{24A1EAFE-A15A-4D60-89D3-000CF4F1286F}">
  <ds:schemaRefs>
    <ds:schemaRef ds:uri="http://schemas.microsoft.com/office/2006/metadata/properties"/>
    <ds:schemaRef ds:uri="http://schemas.microsoft.com/office/infopath/2007/PartnerControls"/>
    <ds:schemaRef ds:uri="69a08617-8f5f-4234-a268-e0d4d9400d82"/>
    <ds:schemaRef ds:uri="f9c23a12-a21f-4777-b415-86ed6bd6e346"/>
  </ds:schemaRefs>
</ds:datastoreItem>
</file>

<file path=customXml/itemProps3.xml><?xml version="1.0" encoding="utf-8"?>
<ds:datastoreItem xmlns:ds="http://schemas.openxmlformats.org/officeDocument/2006/customXml" ds:itemID="{81E67086-2D54-4BE6-9842-18F8F8E74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a08617-8f5f-4234-a268-e0d4d9400d82"/>
    <ds:schemaRef ds:uri="f9c23a12-a21f-4777-b415-86ed6bd6e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TotalTime>
  <Words>1924</Words>
  <Application>Microsoft Office PowerPoint</Application>
  <PresentationFormat>Widescreen</PresentationFormat>
  <Paragraphs>156</Paragraphs>
  <Slides>21</Slides>
  <Notes>4</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SCAI - Layout A</vt:lpstr>
      <vt:lpstr>2_SCAI - Layout A</vt:lpstr>
      <vt:lpstr>2026 ALARA+ Toolkit: Economic Argument</vt:lpstr>
      <vt:lpstr>Relevance to SCAI Members</vt:lpstr>
      <vt:lpstr>PowerPoint Presentation</vt:lpstr>
      <vt:lpstr>ALARA+</vt:lpstr>
      <vt:lpstr>Economic Considerations for the Hospital</vt:lpstr>
      <vt:lpstr>Clinical and Economical Discussion Points</vt:lpstr>
      <vt:lpstr>Non-Monetary Costs We Should Aim to Avoid</vt:lpstr>
      <vt:lpstr>The Incidence of Injury:</vt:lpstr>
      <vt:lpstr>The Costs of Injury:</vt:lpstr>
      <vt:lpstr>Cost Avoidance: A Real-World Scenario</vt:lpstr>
      <vt:lpstr>The (Potentially) Never-Ending Recruiting Cycle</vt:lpstr>
      <vt:lpstr>Workforce Retention Crisis</vt:lpstr>
      <vt:lpstr>Financial Planning</vt:lpstr>
      <vt:lpstr>How to Advocate for Yourself: Economic Argument</vt:lpstr>
      <vt:lpstr>With Administration</vt:lpstr>
      <vt:lpstr>With Administration</vt:lpstr>
      <vt:lpstr>With Administration</vt:lpstr>
      <vt:lpstr>With Administration</vt:lpstr>
      <vt:lpstr>Overcoming Barriers</vt:lpstr>
      <vt:lpstr>Examples of Successful Enhanced Radiation Protection Device (ERPD) Implementation</vt:lpstr>
      <vt:lpstr>Examples of Successful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Firestone</dc:creator>
  <cp:lastModifiedBy>Scott Firestone</cp:lastModifiedBy>
  <cp:revision>2</cp:revision>
  <dcterms:created xsi:type="dcterms:W3CDTF">2026-03-20T19:09:48Z</dcterms:created>
  <dcterms:modified xsi:type="dcterms:W3CDTF">2026-03-23T14:47:11Z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0x010100485B06B210274942967B73F88210ED05</vt:lpwstr>
  </property>
  <property fmtid="{D5CDD505-2E9C-101B-9397-08002B2CF9AE}" pid="3" name="MediaServiceImageTags">
    <vt:lpwstr/>
  </property>
</Properties>
</file>