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8" r:id="rId6"/>
  </p:sldMasterIdLst>
  <p:notesMasterIdLst>
    <p:notesMasterId r:id="rId48"/>
  </p:notesMasterIdLst>
  <p:sldIdLst>
    <p:sldId id="344" r:id="rId7"/>
    <p:sldId id="256" r:id="rId8"/>
    <p:sldId id="348" r:id="rId9"/>
    <p:sldId id="2147472792" r:id="rId10"/>
    <p:sldId id="2147472818" r:id="rId11"/>
    <p:sldId id="265" r:id="rId12"/>
    <p:sldId id="264" r:id="rId13"/>
    <p:sldId id="261" r:id="rId14"/>
    <p:sldId id="263" r:id="rId15"/>
    <p:sldId id="2147472793" r:id="rId16"/>
    <p:sldId id="2147472794" r:id="rId17"/>
    <p:sldId id="2147472795" r:id="rId18"/>
    <p:sldId id="2147472797" r:id="rId19"/>
    <p:sldId id="2147472798" r:id="rId20"/>
    <p:sldId id="2147472799" r:id="rId21"/>
    <p:sldId id="2147472800" r:id="rId22"/>
    <p:sldId id="2147472801" r:id="rId23"/>
    <p:sldId id="2147472802" r:id="rId24"/>
    <p:sldId id="2147472803" r:id="rId25"/>
    <p:sldId id="2147472804" r:id="rId26"/>
    <p:sldId id="360" r:id="rId27"/>
    <p:sldId id="361" r:id="rId28"/>
    <p:sldId id="362" r:id="rId29"/>
    <p:sldId id="363" r:id="rId30"/>
    <p:sldId id="2147472805" r:id="rId31"/>
    <p:sldId id="341" r:id="rId32"/>
    <p:sldId id="364" r:id="rId33"/>
    <p:sldId id="381" r:id="rId34"/>
    <p:sldId id="382" r:id="rId35"/>
    <p:sldId id="383" r:id="rId36"/>
    <p:sldId id="384" r:id="rId37"/>
    <p:sldId id="385" r:id="rId38"/>
    <p:sldId id="386" r:id="rId39"/>
    <p:sldId id="387" r:id="rId40"/>
    <p:sldId id="388" r:id="rId41"/>
    <p:sldId id="389" r:id="rId42"/>
    <p:sldId id="2147472766" r:id="rId43"/>
    <p:sldId id="2147472767" r:id="rId44"/>
    <p:sldId id="2147472768" r:id="rId45"/>
    <p:sldId id="2147472760" r:id="rId46"/>
    <p:sldId id="214747281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A8FED-65D6-42E0-B630-4E9D7CBED3CE}" v="1" dt="2026-03-23T19:52:16.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0-5538-4C80-BCFD-6F18101BD0F3}"/>
              </c:ext>
            </c:extLst>
          </c:dPt>
          <c:dPt>
            <c:idx val="1"/>
            <c:invertIfNegative val="0"/>
            <c:bubble3D val="0"/>
            <c:extLst>
              <c:ext xmlns:c16="http://schemas.microsoft.com/office/drawing/2014/chart" uri="{C3380CC4-5D6E-409C-BE32-E72D297353CC}">
                <c16:uniqueId val="{00000001-5538-4C80-BCFD-6F18101BD0F3}"/>
              </c:ext>
            </c:extLst>
          </c:dPt>
          <c:dPt>
            <c:idx val="2"/>
            <c:invertIfNegative val="0"/>
            <c:bubble3D val="0"/>
            <c:extLst>
              <c:ext xmlns:c16="http://schemas.microsoft.com/office/drawing/2014/chart" uri="{C3380CC4-5D6E-409C-BE32-E72D297353CC}">
                <c16:uniqueId val="{00000002-5538-4C80-BCFD-6F18101BD0F3}"/>
              </c:ext>
            </c:extLst>
          </c:dPt>
          <c:dPt>
            <c:idx val="3"/>
            <c:invertIfNegative val="0"/>
            <c:bubble3D val="0"/>
            <c:extLst>
              <c:ext xmlns:c16="http://schemas.microsoft.com/office/drawing/2014/chart" uri="{C3380CC4-5D6E-409C-BE32-E72D297353CC}">
                <c16:uniqueId val="{00000003-5538-4C80-BCFD-6F18101BD0F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Other</c:v>
                </c:pt>
                <c:pt idx="1">
                  <c:v>Leg Problems</c:v>
                </c:pt>
                <c:pt idx="2">
                  <c:v>Neck Problems</c:v>
                </c:pt>
                <c:pt idx="3">
                  <c:v>Back Problems</c:v>
                </c:pt>
              </c:strCache>
            </c:strRef>
          </c:cat>
          <c:val>
            <c:numRef>
              <c:f>Sheet1!$B$2:$B$5</c:f>
              <c:numCache>
                <c:formatCode>General</c:formatCode>
                <c:ptCount val="4"/>
                <c:pt idx="0">
                  <c:v>0.01</c:v>
                </c:pt>
                <c:pt idx="1">
                  <c:v>0.12</c:v>
                </c:pt>
                <c:pt idx="2">
                  <c:v>0.15</c:v>
                </c:pt>
                <c:pt idx="3">
                  <c:v>0.35</c:v>
                </c:pt>
              </c:numCache>
            </c:numRef>
          </c:val>
          <c:extLst>
            <c:ext xmlns:c16="http://schemas.microsoft.com/office/drawing/2014/chart" uri="{C3380CC4-5D6E-409C-BE32-E72D297353CC}">
              <c16:uniqueId val="{00000004-5538-4C80-BCFD-6F18101BD0F3}"/>
            </c:ext>
          </c:extLst>
        </c:ser>
        <c:dLbls>
          <c:showLegendKey val="0"/>
          <c:showVal val="0"/>
          <c:showCatName val="0"/>
          <c:showSerName val="0"/>
          <c:showPercent val="0"/>
          <c:showBubbleSize val="0"/>
        </c:dLbls>
        <c:gapWidth val="115"/>
        <c:overlap val="-20"/>
        <c:axId val="265964496"/>
        <c:axId val="265966416"/>
      </c:barChart>
      <c:catAx>
        <c:axId val="26596449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65966416"/>
        <c:crosses val="autoZero"/>
        <c:auto val="1"/>
        <c:lblAlgn val="ctr"/>
        <c:lblOffset val="100"/>
        <c:noMultiLvlLbl val="0"/>
      </c:catAx>
      <c:valAx>
        <c:axId val="2659664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964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E42AF-6CD6-488D-96DA-76F5CDC9135D}"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FBC1D-37CD-47B0-8D4B-C117EDA9E2BC}" type="slidenum">
              <a:rPr lang="en-US" smtClean="0"/>
              <a:t>‹#›</a:t>
            </a:fld>
            <a:endParaRPr lang="en-US"/>
          </a:p>
        </p:txBody>
      </p:sp>
    </p:spTree>
    <p:extLst>
      <p:ext uri="{BB962C8B-B14F-4D97-AF65-F5344CB8AC3E}">
        <p14:creationId xmlns:p14="http://schemas.microsoft.com/office/powerpoint/2010/main" val="244534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087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5F19-9D99-5BDB-0549-3C6554A85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AF426-5D29-2727-EF76-22577E380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C59E2-825E-305B-2701-AA9E030553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48A691-59A6-2EA7-0EB1-447287DB2C3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226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43167440-1ECA-F76C-08F5-4C9CC9D4AF7A}"/>
            </a:ext>
          </a:extLst>
        </p:cNvPr>
        <p:cNvGrpSpPr/>
        <p:nvPr/>
      </p:nvGrpSpPr>
      <p:grpSpPr>
        <a:xfrm>
          <a:off x="0" y="0"/>
          <a:ext cx="0" cy="0"/>
          <a:chOff x="0" y="0"/>
          <a:chExt cx="0" cy="0"/>
        </a:xfrm>
      </p:grpSpPr>
      <p:sp>
        <p:nvSpPr>
          <p:cNvPr id="283" name="Google Shape;283;p1:notes">
            <a:extLst>
              <a:ext uri="{FF2B5EF4-FFF2-40B4-BE49-F238E27FC236}">
                <a16:creationId xmlns:a16="http://schemas.microsoft.com/office/drawing/2014/main" id="{83F20771-8322-B1A9-1272-4AFBCADE832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notes">
            <a:extLst>
              <a:ext uri="{FF2B5EF4-FFF2-40B4-BE49-F238E27FC236}">
                <a16:creationId xmlns:a16="http://schemas.microsoft.com/office/drawing/2014/main" id="{433F7FF4-3977-C709-B33C-7E111BFA4C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1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https://www.jscai.org/article/S2772-9303(24)00139-X/pdf - relevant study in JSCAI</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5137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B452-2BF6-8077-E679-11DF070A47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F80754-0CBC-2474-F165-0A498B973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74A1A-EC96-5C05-757D-F22BCD87403A}"/>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838B2B82-0016-3A68-2A7E-A152096A8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8E324-BA74-C474-9FC7-9821B1D726EF}"/>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383562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2733-CE7F-84C8-E621-F7A65BC83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621DD-B73A-E67C-C0EA-0FF1ACE91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E6D66-DF5B-33B9-2606-D96F5AEEAE35}"/>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ED3F898B-6D62-E40E-2DE8-11776EABA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D610D-86AC-E75A-5BE9-FA1A21B4170B}"/>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228935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A832E-9CC6-887A-8218-AC51A1DAB9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CA2FD-F165-75D7-9762-225F0B4033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2E634-DE47-BC58-1FE7-325586B7C277}"/>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53871169-A76C-6C23-691B-B7BCB1746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7079D-FD0F-F039-1214-F10B6BD3B783}"/>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423334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3"/>
        <p:cNvGrpSpPr/>
        <p:nvPr/>
      </p:nvGrpSpPr>
      <p:grpSpPr>
        <a:xfrm>
          <a:off x="0" y="0"/>
          <a:ext cx="0" cy="0"/>
          <a:chOff x="0" y="0"/>
          <a:chExt cx="0" cy="0"/>
        </a:xfrm>
      </p:grpSpPr>
      <p:sp>
        <p:nvSpPr>
          <p:cNvPr id="24" name="Google Shape;24;p9"/>
          <p:cNvSpPr/>
          <p:nvPr/>
        </p:nvSpPr>
        <p:spPr>
          <a:xfrm>
            <a:off x="4727458" y="1923433"/>
            <a:ext cx="6051086" cy="147144"/>
          </a:xfrm>
          <a:prstGeom prst="rect">
            <a:avLst/>
          </a:prstGeom>
          <a:solidFill>
            <a:srgbClr val="A6D9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9"/>
          <p:cNvSpPr/>
          <p:nvPr/>
        </p:nvSpPr>
        <p:spPr>
          <a:xfrm>
            <a:off x="3609474" y="5076317"/>
            <a:ext cx="8582526" cy="1793420"/>
          </a:xfrm>
          <a:prstGeom prst="rect">
            <a:avLst/>
          </a:prstGeom>
          <a:solidFill>
            <a:srgbClr val="C10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 name="Google Shape;26;p9" descr="A black and white logo&#10;&#10;Description automatically generated with low confidence"/>
          <p:cNvPicPr preferRelativeResize="0"/>
          <p:nvPr/>
        </p:nvPicPr>
        <p:blipFill rotWithShape="1">
          <a:blip r:embed="rId2">
            <a:alphaModFix/>
          </a:blip>
          <a:srcRect/>
          <a:stretch/>
        </p:blipFill>
        <p:spPr>
          <a:xfrm>
            <a:off x="4454742" y="5205840"/>
            <a:ext cx="5109029" cy="1572009"/>
          </a:xfrm>
          <a:prstGeom prst="rect">
            <a:avLst/>
          </a:prstGeom>
          <a:noFill/>
          <a:ln>
            <a:noFill/>
          </a:ln>
        </p:spPr>
      </p:pic>
      <p:sp>
        <p:nvSpPr>
          <p:cNvPr id="27" name="Google Shape;27;p9"/>
          <p:cNvSpPr/>
          <p:nvPr/>
        </p:nvSpPr>
        <p:spPr>
          <a:xfrm>
            <a:off x="0" y="0"/>
            <a:ext cx="4068417" cy="6869737"/>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9"/>
          <p:cNvSpPr txBox="1">
            <a:spLocks noGrp="1"/>
          </p:cNvSpPr>
          <p:nvPr>
            <p:ph type="title"/>
          </p:nvPr>
        </p:nvSpPr>
        <p:spPr>
          <a:xfrm>
            <a:off x="4727458" y="513662"/>
            <a:ext cx="746454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4876800" y="2212975"/>
            <a:ext cx="3910013" cy="596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body" idx="2"/>
          </p:nvPr>
        </p:nvSpPr>
        <p:spPr>
          <a:xfrm>
            <a:off x="4876800" y="4424911"/>
            <a:ext cx="3910013" cy="596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9"/>
          <p:cNvPicPr preferRelativeResize="0"/>
          <p:nvPr/>
        </p:nvPicPr>
        <p:blipFill rotWithShape="1">
          <a:blip r:embed="rId3">
            <a:alphaModFix/>
          </a:blip>
          <a:srcRect l="15874" r="15873"/>
          <a:stretch/>
        </p:blipFill>
        <p:spPr>
          <a:xfrm>
            <a:off x="0" y="0"/>
            <a:ext cx="4068417" cy="6858000"/>
          </a:xfrm>
          <a:prstGeom prst="rect">
            <a:avLst/>
          </a:prstGeom>
          <a:noFill/>
          <a:ln>
            <a:noFill/>
          </a:ln>
        </p:spPr>
      </p:pic>
    </p:spTree>
    <p:extLst>
      <p:ext uri="{BB962C8B-B14F-4D97-AF65-F5344CB8AC3E}">
        <p14:creationId xmlns:p14="http://schemas.microsoft.com/office/powerpoint/2010/main" val="105464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mall footer - blank">
  <p:cSld name="3_Small footer - blank">
    <p:spTree>
      <p:nvGrpSpPr>
        <p:cNvPr id="1" name="Shape 17"/>
        <p:cNvGrpSpPr/>
        <p:nvPr/>
      </p:nvGrpSpPr>
      <p:grpSpPr>
        <a:xfrm>
          <a:off x="0" y="0"/>
          <a:ext cx="0" cy="0"/>
          <a:chOff x="0" y="0"/>
          <a:chExt cx="0" cy="0"/>
        </a:xfrm>
      </p:grpSpPr>
      <p:sp>
        <p:nvSpPr>
          <p:cNvPr id="18" name="Google Shape;18;p5"/>
          <p:cNvSpPr/>
          <p:nvPr/>
        </p:nvSpPr>
        <p:spPr>
          <a:xfrm>
            <a:off x="-1" y="0"/>
            <a:ext cx="12192001" cy="3429000"/>
          </a:xfrm>
          <a:prstGeom prst="rect">
            <a:avLst/>
          </a:prstGeom>
          <a:solidFill>
            <a:srgbClr val="A4DB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5"/>
          <p:cNvSpPr txBox="1">
            <a:spLocks noGrp="1"/>
          </p:cNvSpPr>
          <p:nvPr>
            <p:ph type="title"/>
          </p:nvPr>
        </p:nvSpPr>
        <p:spPr>
          <a:xfrm>
            <a:off x="1729409" y="2766218"/>
            <a:ext cx="8733182" cy="1325563"/>
          </a:xfrm>
          <a:prstGeom prst="rect">
            <a:avLst/>
          </a:prstGeom>
          <a:solidFill>
            <a:srgbClr val="C12032"/>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9397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9"/>
          <p:cNvSpPr/>
          <p:nvPr/>
        </p:nvSpPr>
        <p:spPr>
          <a:xfrm>
            <a:off x="4727458" y="1923433"/>
            <a:ext cx="6051086" cy="147144"/>
          </a:xfrm>
          <a:prstGeom prst="rect">
            <a:avLst/>
          </a:prstGeom>
          <a:solidFill>
            <a:srgbClr val="A6D9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9"/>
          <p:cNvSpPr/>
          <p:nvPr/>
        </p:nvSpPr>
        <p:spPr>
          <a:xfrm>
            <a:off x="3609474" y="5076317"/>
            <a:ext cx="8582526" cy="1793420"/>
          </a:xfrm>
          <a:prstGeom prst="rect">
            <a:avLst/>
          </a:prstGeom>
          <a:solidFill>
            <a:srgbClr val="C10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 name="Google Shape;26;p9" descr="A black and white logo&#10;&#10;Description automatically generated with low confidence"/>
          <p:cNvPicPr preferRelativeResize="0"/>
          <p:nvPr/>
        </p:nvPicPr>
        <p:blipFill rotWithShape="1">
          <a:blip r:embed="rId2">
            <a:alphaModFix/>
          </a:blip>
          <a:srcRect/>
          <a:stretch/>
        </p:blipFill>
        <p:spPr>
          <a:xfrm>
            <a:off x="4454742" y="5205840"/>
            <a:ext cx="5109029" cy="1572009"/>
          </a:xfrm>
          <a:prstGeom prst="rect">
            <a:avLst/>
          </a:prstGeom>
          <a:noFill/>
          <a:ln>
            <a:noFill/>
          </a:ln>
        </p:spPr>
      </p:pic>
      <p:sp>
        <p:nvSpPr>
          <p:cNvPr id="27" name="Google Shape;27;p9"/>
          <p:cNvSpPr/>
          <p:nvPr/>
        </p:nvSpPr>
        <p:spPr>
          <a:xfrm>
            <a:off x="0" y="0"/>
            <a:ext cx="4068417" cy="6869737"/>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9"/>
          <p:cNvSpPr txBox="1">
            <a:spLocks noGrp="1"/>
          </p:cNvSpPr>
          <p:nvPr>
            <p:ph type="title"/>
          </p:nvPr>
        </p:nvSpPr>
        <p:spPr>
          <a:xfrm>
            <a:off x="4727458" y="513662"/>
            <a:ext cx="746454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4876800" y="2212975"/>
            <a:ext cx="3910013" cy="596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body" idx="2"/>
          </p:nvPr>
        </p:nvSpPr>
        <p:spPr>
          <a:xfrm>
            <a:off x="4876800" y="4424911"/>
            <a:ext cx="3910013" cy="596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9"/>
          <p:cNvPicPr preferRelativeResize="0"/>
          <p:nvPr/>
        </p:nvPicPr>
        <p:blipFill rotWithShape="1">
          <a:blip r:embed="rId3">
            <a:alphaModFix/>
          </a:blip>
          <a:srcRect l="15874" r="15873"/>
          <a:stretch/>
        </p:blipFill>
        <p:spPr>
          <a:xfrm>
            <a:off x="0" y="0"/>
            <a:ext cx="4068417" cy="6858000"/>
          </a:xfrm>
          <a:prstGeom prst="rect">
            <a:avLst/>
          </a:prstGeom>
          <a:noFill/>
          <a:ln>
            <a:noFill/>
          </a:ln>
        </p:spPr>
      </p:pic>
    </p:spTree>
    <p:extLst>
      <p:ext uri="{BB962C8B-B14F-4D97-AF65-F5344CB8AC3E}">
        <p14:creationId xmlns:p14="http://schemas.microsoft.com/office/powerpoint/2010/main" val="3797364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mall footer - blank">
  <p:cSld name="Small footer - blank">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31680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838200" y="1825625"/>
            <a:ext cx="10515600" cy="39589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1"/>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6551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12"/>
          <p:cNvSpPr txBox="1">
            <a:spLocks noGrp="1"/>
          </p:cNvSpPr>
          <p:nvPr>
            <p:ph type="title"/>
          </p:nvPr>
        </p:nvSpPr>
        <p:spPr>
          <a:xfrm>
            <a:off x="831850" y="42320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355E"/>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2"/>
          <p:cNvSpPr txBox="1">
            <a:spLocks noGrp="1"/>
          </p:cNvSpPr>
          <p:nvPr>
            <p:ph type="body" idx="1"/>
          </p:nvPr>
        </p:nvSpPr>
        <p:spPr>
          <a:xfrm>
            <a:off x="831850" y="330292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12"/>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7820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body" idx="1"/>
          </p:nvPr>
        </p:nvSpPr>
        <p:spPr>
          <a:xfrm>
            <a:off x="838200" y="1825625"/>
            <a:ext cx="5181600" cy="31172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
          <p:cNvSpPr txBox="1">
            <a:spLocks noGrp="1"/>
          </p:cNvSpPr>
          <p:nvPr>
            <p:ph type="body" idx="2"/>
          </p:nvPr>
        </p:nvSpPr>
        <p:spPr>
          <a:xfrm>
            <a:off x="6172200" y="1825625"/>
            <a:ext cx="5181600" cy="31172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3"/>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8319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rgbClr val="1C355E"/>
              </a:buClr>
              <a:buSzPts val="2000"/>
              <a:buNone/>
              <a:defRPr sz="2000" b="1"/>
            </a:lvl2pPr>
            <a:lvl3pPr marL="1371600" lvl="2" indent="-228600" algn="l">
              <a:lnSpc>
                <a:spcPct val="90000"/>
              </a:lnSpc>
              <a:spcBef>
                <a:spcPts val="500"/>
              </a:spcBef>
              <a:spcAft>
                <a:spcPts val="0"/>
              </a:spcAft>
              <a:buClr>
                <a:srgbClr val="1C355E"/>
              </a:buClr>
              <a:buSzPts val="1800"/>
              <a:buNone/>
              <a:defRPr sz="1800" b="1"/>
            </a:lvl3pPr>
            <a:lvl4pPr marL="1828800" lvl="3" indent="-228600" algn="l">
              <a:lnSpc>
                <a:spcPct val="90000"/>
              </a:lnSpc>
              <a:spcBef>
                <a:spcPts val="500"/>
              </a:spcBef>
              <a:spcAft>
                <a:spcPts val="0"/>
              </a:spcAft>
              <a:buClr>
                <a:srgbClr val="1C355E"/>
              </a:buClr>
              <a:buSzPts val="1600"/>
              <a:buNone/>
              <a:defRPr sz="1600" b="1"/>
            </a:lvl4pPr>
            <a:lvl5pPr marL="2286000" lvl="4" indent="-228600" algn="l">
              <a:lnSpc>
                <a:spcPct val="90000"/>
              </a:lnSpc>
              <a:spcBef>
                <a:spcPts val="500"/>
              </a:spcBef>
              <a:spcAft>
                <a:spcPts val="0"/>
              </a:spcAft>
              <a:buClr>
                <a:srgbClr val="1C355E"/>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4"/>
          <p:cNvSpPr txBox="1">
            <a:spLocks noGrp="1"/>
          </p:cNvSpPr>
          <p:nvPr>
            <p:ph type="body" idx="2"/>
          </p:nvPr>
        </p:nvSpPr>
        <p:spPr>
          <a:xfrm>
            <a:off x="839788" y="2505075"/>
            <a:ext cx="5157787" cy="24603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rgbClr val="1C355E"/>
              </a:buClr>
              <a:buSzPts val="2000"/>
              <a:buNone/>
              <a:defRPr sz="2000" b="1"/>
            </a:lvl2pPr>
            <a:lvl3pPr marL="1371600" lvl="2" indent="-228600" algn="l">
              <a:lnSpc>
                <a:spcPct val="90000"/>
              </a:lnSpc>
              <a:spcBef>
                <a:spcPts val="500"/>
              </a:spcBef>
              <a:spcAft>
                <a:spcPts val="0"/>
              </a:spcAft>
              <a:buClr>
                <a:srgbClr val="1C355E"/>
              </a:buClr>
              <a:buSzPts val="1800"/>
              <a:buNone/>
              <a:defRPr sz="1800" b="1"/>
            </a:lvl3pPr>
            <a:lvl4pPr marL="1828800" lvl="3" indent="-228600" algn="l">
              <a:lnSpc>
                <a:spcPct val="90000"/>
              </a:lnSpc>
              <a:spcBef>
                <a:spcPts val="500"/>
              </a:spcBef>
              <a:spcAft>
                <a:spcPts val="0"/>
              </a:spcAft>
              <a:buClr>
                <a:srgbClr val="1C355E"/>
              </a:buClr>
              <a:buSzPts val="1600"/>
              <a:buNone/>
              <a:defRPr sz="1600" b="1"/>
            </a:lvl4pPr>
            <a:lvl5pPr marL="2286000" lvl="4" indent="-228600" algn="l">
              <a:lnSpc>
                <a:spcPct val="90000"/>
              </a:lnSpc>
              <a:spcBef>
                <a:spcPts val="500"/>
              </a:spcBef>
              <a:spcAft>
                <a:spcPts val="0"/>
              </a:spcAft>
              <a:buClr>
                <a:srgbClr val="1C355E"/>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4"/>
          <p:cNvSpPr txBox="1">
            <a:spLocks noGrp="1"/>
          </p:cNvSpPr>
          <p:nvPr>
            <p:ph type="body" idx="4"/>
          </p:nvPr>
        </p:nvSpPr>
        <p:spPr>
          <a:xfrm>
            <a:off x="6172200" y="2505076"/>
            <a:ext cx="5183188" cy="246033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570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9634-69ED-D4E4-0A47-2A0A97BDF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E49BE-6230-942A-8836-2F65DFAAE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35E59-F45D-369E-BB7F-387FC71AF471}"/>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743526AA-CDC2-B09D-4833-B92F9680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E37F7-BED8-04A6-C145-3A2AEEAF571B}"/>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1892036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206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6"/>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6"/>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534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355E"/>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5183188" y="987426"/>
            <a:ext cx="6172200" cy="3946082"/>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Clr>
                <a:srgbClr val="1C355E"/>
              </a:buClr>
              <a:buSzPts val="2800"/>
              <a:buChar char="▪"/>
              <a:defRPr sz="2800"/>
            </a:lvl2pPr>
            <a:lvl3pPr marL="1371600" lvl="2" indent="-381000" algn="l">
              <a:lnSpc>
                <a:spcPct val="90000"/>
              </a:lnSpc>
              <a:spcBef>
                <a:spcPts val="500"/>
              </a:spcBef>
              <a:spcAft>
                <a:spcPts val="0"/>
              </a:spcAft>
              <a:buClr>
                <a:srgbClr val="1C355E"/>
              </a:buClr>
              <a:buSzPts val="2400"/>
              <a:buChar char="o"/>
              <a:defRPr sz="2400"/>
            </a:lvl3pPr>
            <a:lvl4pPr marL="1828800" lvl="3" indent="-355600" algn="l">
              <a:lnSpc>
                <a:spcPct val="90000"/>
              </a:lnSpc>
              <a:spcBef>
                <a:spcPts val="500"/>
              </a:spcBef>
              <a:spcAft>
                <a:spcPts val="0"/>
              </a:spcAft>
              <a:buClr>
                <a:srgbClr val="1C355E"/>
              </a:buClr>
              <a:buSzPts val="2000"/>
              <a:buChar char="•"/>
              <a:defRPr sz="2000"/>
            </a:lvl4pPr>
            <a:lvl5pPr marL="2286000" lvl="4" indent="-355600" algn="l">
              <a:lnSpc>
                <a:spcPct val="90000"/>
              </a:lnSpc>
              <a:spcBef>
                <a:spcPts val="500"/>
              </a:spcBef>
              <a:spcAft>
                <a:spcPts val="0"/>
              </a:spcAft>
              <a:buClr>
                <a:srgbClr val="1C355E"/>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7"/>
          <p:cNvSpPr txBox="1">
            <a:spLocks noGrp="1"/>
          </p:cNvSpPr>
          <p:nvPr>
            <p:ph type="body" idx="2"/>
          </p:nvPr>
        </p:nvSpPr>
        <p:spPr>
          <a:xfrm>
            <a:off x="839788" y="2057400"/>
            <a:ext cx="3932237" cy="28761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rgbClr val="1C355E"/>
              </a:buClr>
              <a:buSzPts val="1400"/>
              <a:buNone/>
              <a:defRPr sz="1400"/>
            </a:lvl2pPr>
            <a:lvl3pPr marL="1371600" lvl="2" indent="-228600" algn="l">
              <a:lnSpc>
                <a:spcPct val="90000"/>
              </a:lnSpc>
              <a:spcBef>
                <a:spcPts val="500"/>
              </a:spcBef>
              <a:spcAft>
                <a:spcPts val="0"/>
              </a:spcAft>
              <a:buClr>
                <a:srgbClr val="1C355E"/>
              </a:buClr>
              <a:buSzPts val="1200"/>
              <a:buNone/>
              <a:defRPr sz="1200"/>
            </a:lvl3pPr>
            <a:lvl4pPr marL="1828800" lvl="3" indent="-228600" algn="l">
              <a:lnSpc>
                <a:spcPct val="90000"/>
              </a:lnSpc>
              <a:spcBef>
                <a:spcPts val="500"/>
              </a:spcBef>
              <a:spcAft>
                <a:spcPts val="0"/>
              </a:spcAft>
              <a:buClr>
                <a:srgbClr val="1C355E"/>
              </a:buClr>
              <a:buSzPts val="1000"/>
              <a:buNone/>
              <a:defRPr sz="1000"/>
            </a:lvl4pPr>
            <a:lvl5pPr marL="2286000" lvl="4" indent="-228600" algn="l">
              <a:lnSpc>
                <a:spcPct val="90000"/>
              </a:lnSpc>
              <a:spcBef>
                <a:spcPts val="500"/>
              </a:spcBef>
              <a:spcAft>
                <a:spcPts val="0"/>
              </a:spcAft>
              <a:buClr>
                <a:srgbClr val="1C355E"/>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7"/>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7"/>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8506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355E"/>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8"/>
          <p:cNvSpPr>
            <a:spLocks noGrp="1"/>
          </p:cNvSpPr>
          <p:nvPr>
            <p:ph type="pic" idx="2"/>
          </p:nvPr>
        </p:nvSpPr>
        <p:spPr>
          <a:xfrm>
            <a:off x="5183188" y="987425"/>
            <a:ext cx="6172200" cy="3956715"/>
          </a:xfrm>
          <a:prstGeom prst="rect">
            <a:avLst/>
          </a:prstGeom>
          <a:noFill/>
          <a:ln>
            <a:noFill/>
          </a:ln>
        </p:spPr>
      </p:sp>
      <p:sp>
        <p:nvSpPr>
          <p:cNvPr id="80" name="Google Shape;80;p18"/>
          <p:cNvSpPr txBox="1">
            <a:spLocks noGrp="1"/>
          </p:cNvSpPr>
          <p:nvPr>
            <p:ph type="body" idx="1"/>
          </p:nvPr>
        </p:nvSpPr>
        <p:spPr>
          <a:xfrm>
            <a:off x="839788" y="2057400"/>
            <a:ext cx="3932237" cy="28867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rgbClr val="1C355E"/>
              </a:buClr>
              <a:buSzPts val="1400"/>
              <a:buNone/>
              <a:defRPr sz="1400"/>
            </a:lvl2pPr>
            <a:lvl3pPr marL="1371600" lvl="2" indent="-228600" algn="l">
              <a:lnSpc>
                <a:spcPct val="90000"/>
              </a:lnSpc>
              <a:spcBef>
                <a:spcPts val="500"/>
              </a:spcBef>
              <a:spcAft>
                <a:spcPts val="0"/>
              </a:spcAft>
              <a:buClr>
                <a:srgbClr val="1C355E"/>
              </a:buClr>
              <a:buSzPts val="1200"/>
              <a:buNone/>
              <a:defRPr sz="1200"/>
            </a:lvl3pPr>
            <a:lvl4pPr marL="1828800" lvl="3" indent="-228600" algn="l">
              <a:lnSpc>
                <a:spcPct val="90000"/>
              </a:lnSpc>
              <a:spcBef>
                <a:spcPts val="500"/>
              </a:spcBef>
              <a:spcAft>
                <a:spcPts val="0"/>
              </a:spcAft>
              <a:buClr>
                <a:srgbClr val="1C355E"/>
              </a:buClr>
              <a:buSzPts val="1000"/>
              <a:buNone/>
              <a:defRPr sz="1000"/>
            </a:lvl4pPr>
            <a:lvl5pPr marL="2286000" lvl="4" indent="-228600" algn="l">
              <a:lnSpc>
                <a:spcPct val="90000"/>
              </a:lnSpc>
              <a:spcBef>
                <a:spcPts val="500"/>
              </a:spcBef>
              <a:spcAft>
                <a:spcPts val="0"/>
              </a:spcAft>
              <a:buClr>
                <a:srgbClr val="1C355E"/>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8"/>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7559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body" idx="1"/>
          </p:nvPr>
        </p:nvSpPr>
        <p:spPr>
          <a:xfrm rot="5400000">
            <a:off x="4116526" y="-1452701"/>
            <a:ext cx="395894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8809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rot="5400000">
            <a:off x="7755159" y="1334866"/>
            <a:ext cx="4568382"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rot="5400000">
            <a:off x="2421159" y="-1217834"/>
            <a:ext cx="4568382"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rgbClr val="1C355E"/>
              </a:buClr>
              <a:buSzPts val="1800"/>
              <a:buChar char="▪"/>
              <a:defRPr/>
            </a:lvl2pPr>
            <a:lvl3pPr marL="1371600" lvl="2" indent="-342900" algn="l">
              <a:lnSpc>
                <a:spcPct val="90000"/>
              </a:lnSpc>
              <a:spcBef>
                <a:spcPts val="500"/>
              </a:spcBef>
              <a:spcAft>
                <a:spcPts val="0"/>
              </a:spcAft>
              <a:buClr>
                <a:srgbClr val="1C355E"/>
              </a:buClr>
              <a:buSzPts val="1800"/>
              <a:buChar char="o"/>
              <a:defRPr/>
            </a:lvl3pPr>
            <a:lvl4pPr marL="1828800" lvl="3" indent="-342900" algn="l">
              <a:lnSpc>
                <a:spcPct val="90000"/>
              </a:lnSpc>
              <a:spcBef>
                <a:spcPts val="500"/>
              </a:spcBef>
              <a:spcAft>
                <a:spcPts val="0"/>
              </a:spcAft>
              <a:buClr>
                <a:srgbClr val="1C355E"/>
              </a:buClr>
              <a:buSzPts val="1800"/>
              <a:buChar char="•"/>
              <a:defRPr/>
            </a:lvl4pPr>
            <a:lvl5pPr marL="2286000" lvl="4" indent="-342900" algn="l">
              <a:lnSpc>
                <a:spcPct val="90000"/>
              </a:lnSpc>
              <a:spcBef>
                <a:spcPts val="500"/>
              </a:spcBef>
              <a:spcAft>
                <a:spcPts val="0"/>
              </a:spcAft>
              <a:buClr>
                <a:srgbClr val="1C355E"/>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0"/>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0939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Small footer - blank">
  <p:cSld name="1_Small footer - 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977985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footer - with placeholders">
  <p:cSld name="Small footer - with placeholder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355E"/>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2"/>
          <p:cNvSpPr txBox="1">
            <a:spLocks noGrp="1"/>
          </p:cNvSpPr>
          <p:nvPr>
            <p:ph type="body" idx="1"/>
          </p:nvPr>
        </p:nvSpPr>
        <p:spPr>
          <a:xfrm>
            <a:off x="838200" y="1825625"/>
            <a:ext cx="10515600" cy="395894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atin typeface="Arial"/>
                <a:ea typeface="Arial"/>
                <a:cs typeface="Arial"/>
                <a:sym typeface="Arial"/>
              </a:defRPr>
            </a:lvl1pPr>
            <a:lvl2pPr marL="914400" lvl="1" indent="-381000" algn="l">
              <a:lnSpc>
                <a:spcPct val="90000"/>
              </a:lnSpc>
              <a:spcBef>
                <a:spcPts val="500"/>
              </a:spcBef>
              <a:spcAft>
                <a:spcPts val="0"/>
              </a:spcAft>
              <a:buClr>
                <a:srgbClr val="1C355E"/>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rgbClr val="1C355E"/>
              </a:buClr>
              <a:buSzPts val="2000"/>
              <a:buChar char="o"/>
              <a:defRPr>
                <a:latin typeface="Arial"/>
                <a:ea typeface="Arial"/>
                <a:cs typeface="Arial"/>
                <a:sym typeface="Arial"/>
              </a:defRPr>
            </a:lvl3pPr>
            <a:lvl4pPr marL="1828800" lvl="3" indent="-342900" algn="l">
              <a:lnSpc>
                <a:spcPct val="90000"/>
              </a:lnSpc>
              <a:spcBef>
                <a:spcPts val="500"/>
              </a:spcBef>
              <a:spcAft>
                <a:spcPts val="0"/>
              </a:spcAft>
              <a:buClr>
                <a:srgbClr val="1C355E"/>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rgbClr val="1C355E"/>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2"/>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2"/>
          <p:cNvSpPr txBox="1">
            <a:spLocks noGrp="1"/>
          </p:cNvSpPr>
          <p:nvPr>
            <p:ph type="ftr" idx="11"/>
          </p:nvPr>
        </p:nvSpPr>
        <p:spPr>
          <a:xfrm>
            <a:off x="3846443"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2"/>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127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2576236-AE6A-443B-9735-7044338ED8C6}"/>
              </a:ext>
            </a:extLst>
          </p:cNvPr>
          <p:cNvSpPr>
            <a:spLocks noGrp="1"/>
          </p:cNvSpPr>
          <p:nvPr>
            <p:ph type="title"/>
          </p:nvPr>
        </p:nvSpPr>
        <p:spPr>
          <a:xfrm>
            <a:off x="609600" y="685800"/>
            <a:ext cx="10972800" cy="1005087"/>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6C3C3E1-0E76-4B73-9008-26708CBE496B}"/>
              </a:ext>
            </a:extLst>
          </p:cNvPr>
          <p:cNvSpPr>
            <a:spLocks noGrp="1"/>
          </p:cNvSpPr>
          <p:nvPr>
            <p:ph type="body" sz="quarter" idx="10"/>
          </p:nvPr>
        </p:nvSpPr>
        <p:spPr>
          <a:xfrm>
            <a:off x="609600" y="1825626"/>
            <a:ext cx="10972800" cy="40417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768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686EF-DB9D-43C3-8450-85AFFE12A405}"/>
              </a:ext>
            </a:extLst>
          </p:cNvPr>
          <p:cNvSpPr/>
          <p:nvPr userDrawn="1"/>
        </p:nvSpPr>
        <p:spPr>
          <a:xfrm>
            <a:off x="4727458" y="1923433"/>
            <a:ext cx="6051086" cy="147144"/>
          </a:xfrm>
          <a:prstGeom prst="rect">
            <a:avLst/>
          </a:prstGeom>
          <a:solidFill>
            <a:srgbClr val="A6D9E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BE554E-73ED-DFAF-E585-2CD5F032040D}"/>
              </a:ext>
            </a:extLst>
          </p:cNvPr>
          <p:cNvSpPr/>
          <p:nvPr userDrawn="1"/>
        </p:nvSpPr>
        <p:spPr>
          <a:xfrm>
            <a:off x="3609474" y="5076317"/>
            <a:ext cx="8582526" cy="1793420"/>
          </a:xfrm>
          <a:prstGeom prst="rect">
            <a:avLst/>
          </a:prstGeom>
          <a:solidFill>
            <a:srgbClr val="C10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with low confidence">
            <a:extLst>
              <a:ext uri="{FF2B5EF4-FFF2-40B4-BE49-F238E27FC236}">
                <a16:creationId xmlns:a16="http://schemas.microsoft.com/office/drawing/2014/main" id="{D0771229-C0DE-83CF-3405-423A762892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54742" y="5205840"/>
            <a:ext cx="5109029" cy="1572009"/>
          </a:xfrm>
          <a:prstGeom prst="rect">
            <a:avLst/>
          </a:prstGeom>
        </p:spPr>
      </p:pic>
      <p:sp>
        <p:nvSpPr>
          <p:cNvPr id="13" name="Rectangle 12">
            <a:extLst>
              <a:ext uri="{FF2B5EF4-FFF2-40B4-BE49-F238E27FC236}">
                <a16:creationId xmlns:a16="http://schemas.microsoft.com/office/drawing/2014/main" id="{5080D2EC-3DAD-876A-5A1C-D5FAB85B54F4}"/>
              </a:ext>
            </a:extLst>
          </p:cNvPr>
          <p:cNvSpPr/>
          <p:nvPr userDrawn="1"/>
        </p:nvSpPr>
        <p:spPr>
          <a:xfrm>
            <a:off x="0" y="0"/>
            <a:ext cx="4068417" cy="686973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B56A4A5-3A0A-B76B-3A51-B314FFBBBD4D}"/>
              </a:ext>
            </a:extLst>
          </p:cNvPr>
          <p:cNvSpPr>
            <a:spLocks noGrp="1"/>
          </p:cNvSpPr>
          <p:nvPr>
            <p:ph type="title"/>
          </p:nvPr>
        </p:nvSpPr>
        <p:spPr>
          <a:xfrm>
            <a:off x="4727458" y="513662"/>
            <a:ext cx="7464542" cy="1325563"/>
          </a:xfrm>
          <a:prstGeom prst="rect">
            <a:avLst/>
          </a:prstGeom>
        </p:spPr>
        <p:txBody>
          <a:bodyPr anchor="b"/>
          <a:lstStyle/>
          <a:p>
            <a:r>
              <a:rPr lang="en-US"/>
              <a:t>Click to edit Master title style</a:t>
            </a:r>
          </a:p>
        </p:txBody>
      </p:sp>
      <p:sp>
        <p:nvSpPr>
          <p:cNvPr id="17" name="Text Placeholder 16">
            <a:extLst>
              <a:ext uri="{FF2B5EF4-FFF2-40B4-BE49-F238E27FC236}">
                <a16:creationId xmlns:a16="http://schemas.microsoft.com/office/drawing/2014/main" id="{B4873001-2427-16D9-F9E1-A98DE6DCA6FE}"/>
              </a:ext>
            </a:extLst>
          </p:cNvPr>
          <p:cNvSpPr>
            <a:spLocks noGrp="1"/>
          </p:cNvSpPr>
          <p:nvPr>
            <p:ph type="body" sz="quarter" idx="10" hasCustomPrompt="1"/>
          </p:nvPr>
        </p:nvSpPr>
        <p:spPr>
          <a:xfrm>
            <a:off x="4876800" y="2212975"/>
            <a:ext cx="3910013" cy="596900"/>
          </a:xfrm>
        </p:spPr>
        <p:txBody>
          <a:bodyPr/>
          <a:lstStyle>
            <a:lvl1pPr marL="0" indent="0">
              <a:buNone/>
              <a:defRPr/>
            </a:lvl1pPr>
          </a:lstStyle>
          <a:p>
            <a:pPr lvl="0"/>
            <a:r>
              <a:rPr lang="en-US"/>
              <a:t>Subtitle</a:t>
            </a:r>
          </a:p>
        </p:txBody>
      </p:sp>
      <p:sp>
        <p:nvSpPr>
          <p:cNvPr id="18" name="Text Placeholder 16">
            <a:extLst>
              <a:ext uri="{FF2B5EF4-FFF2-40B4-BE49-F238E27FC236}">
                <a16:creationId xmlns:a16="http://schemas.microsoft.com/office/drawing/2014/main" id="{82B5369F-4DEC-73A7-5670-A2A01B831947}"/>
              </a:ext>
            </a:extLst>
          </p:cNvPr>
          <p:cNvSpPr>
            <a:spLocks noGrp="1"/>
          </p:cNvSpPr>
          <p:nvPr>
            <p:ph type="body" sz="quarter" idx="11" hasCustomPrompt="1"/>
          </p:nvPr>
        </p:nvSpPr>
        <p:spPr>
          <a:xfrm>
            <a:off x="4876800" y="4424911"/>
            <a:ext cx="3910013" cy="596900"/>
          </a:xfrm>
        </p:spPr>
        <p:txBody>
          <a:bodyPr/>
          <a:lstStyle>
            <a:lvl1pPr marL="0" indent="0">
              <a:buNone/>
              <a:defRPr/>
            </a:lvl1pPr>
          </a:lstStyle>
          <a:p>
            <a:pPr lvl="0"/>
            <a:r>
              <a:rPr lang="en-US"/>
              <a:t>Date</a:t>
            </a:r>
          </a:p>
        </p:txBody>
      </p:sp>
      <p:pic>
        <p:nvPicPr>
          <p:cNvPr id="19" name="Picture 18">
            <a:extLst>
              <a:ext uri="{FF2B5EF4-FFF2-40B4-BE49-F238E27FC236}">
                <a16:creationId xmlns:a16="http://schemas.microsoft.com/office/drawing/2014/main" id="{22790B52-CA38-644F-DB8E-B17025B5DDC0}"/>
              </a:ext>
            </a:extLst>
          </p:cNvPr>
          <p:cNvPicPr>
            <a:picLocks noChangeAspect="1"/>
          </p:cNvPicPr>
          <p:nvPr userDrawn="1"/>
        </p:nvPicPr>
        <p:blipFill>
          <a:blip r:embed="rId3"/>
          <a:srcRect l="15874" r="15874"/>
          <a:stretch/>
        </p:blipFill>
        <p:spPr>
          <a:xfrm>
            <a:off x="0" y="0"/>
            <a:ext cx="4068417" cy="6858000"/>
          </a:xfrm>
          <a:prstGeom prst="rect">
            <a:avLst/>
          </a:prstGeom>
        </p:spPr>
      </p:pic>
    </p:spTree>
    <p:extLst>
      <p:ext uri="{BB962C8B-B14F-4D97-AF65-F5344CB8AC3E}">
        <p14:creationId xmlns:p14="http://schemas.microsoft.com/office/powerpoint/2010/main" val="204913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5859-7E98-EB64-F1DC-947F9B92F2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0BF86B-4DE8-055D-890F-DA32853841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66442-F49D-C73C-9182-C5729E6845C1}"/>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BBD4FF79-9CF5-924A-B723-08BC6B286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C5F99-6701-AD29-8598-43468F93FB63}"/>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317995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footer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31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8484-62BD-F144-B375-814E770851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15B752-E81C-7348-A30C-3B7C3D44822E}"/>
              </a:ext>
            </a:extLst>
          </p:cNvPr>
          <p:cNvSpPr>
            <a:spLocks noGrp="1"/>
          </p:cNvSpPr>
          <p:nvPr>
            <p:ph idx="1"/>
          </p:nvPr>
        </p:nvSpPr>
        <p:spPr>
          <a:xfrm>
            <a:off x="838200" y="1825625"/>
            <a:ext cx="10515600" cy="3958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E133B-ED22-D340-ABD1-C0BF17E4429D}"/>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5" name="Footer Placeholder 4">
            <a:extLst>
              <a:ext uri="{FF2B5EF4-FFF2-40B4-BE49-F238E27FC236}">
                <a16:creationId xmlns:a16="http://schemas.microsoft.com/office/drawing/2014/main" id="{47AB8CC4-FAEF-3140-9B3B-36B83DE2FE82}"/>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28BB46-E4DA-A747-A10F-D0AFB107112D}"/>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3849353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978D-3FFD-934F-90E8-422D6754E747}"/>
              </a:ext>
            </a:extLst>
          </p:cNvPr>
          <p:cNvSpPr>
            <a:spLocks noGrp="1"/>
          </p:cNvSpPr>
          <p:nvPr>
            <p:ph type="title"/>
          </p:nvPr>
        </p:nvSpPr>
        <p:spPr>
          <a:xfrm>
            <a:off x="831850" y="42320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ACE8EC-1665-A94C-9CC3-E6763181D2F2}"/>
              </a:ext>
            </a:extLst>
          </p:cNvPr>
          <p:cNvSpPr>
            <a:spLocks noGrp="1"/>
          </p:cNvSpPr>
          <p:nvPr>
            <p:ph type="body" idx="1"/>
          </p:nvPr>
        </p:nvSpPr>
        <p:spPr>
          <a:xfrm>
            <a:off x="831850" y="330292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4A7EDA-CA31-2B4D-983A-A684E2256249}"/>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5" name="Footer Placeholder 4">
            <a:extLst>
              <a:ext uri="{FF2B5EF4-FFF2-40B4-BE49-F238E27FC236}">
                <a16:creationId xmlns:a16="http://schemas.microsoft.com/office/drawing/2014/main" id="{3264A6EF-B433-9C45-B100-7E85C8C18F0C}"/>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38EB82-1E70-7F4A-B398-36997FE12AFC}"/>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899670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70B80-1196-9440-ACA5-6C4A0E18B1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5E159D-BD52-7D42-B5FE-34CC31F4FADF}"/>
              </a:ext>
            </a:extLst>
          </p:cNvPr>
          <p:cNvSpPr>
            <a:spLocks noGrp="1"/>
          </p:cNvSpPr>
          <p:nvPr>
            <p:ph sz="half" idx="1"/>
          </p:nvPr>
        </p:nvSpPr>
        <p:spPr>
          <a:xfrm>
            <a:off x="838200" y="1825625"/>
            <a:ext cx="5181600" cy="31172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44434C-B960-F941-A511-A5EC3F2993F3}"/>
              </a:ext>
            </a:extLst>
          </p:cNvPr>
          <p:cNvSpPr>
            <a:spLocks noGrp="1"/>
          </p:cNvSpPr>
          <p:nvPr>
            <p:ph sz="half" idx="2"/>
          </p:nvPr>
        </p:nvSpPr>
        <p:spPr>
          <a:xfrm>
            <a:off x="6172200" y="1825625"/>
            <a:ext cx="5181600" cy="31172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C5EE8-239C-CA4D-B115-86AE6B131196}"/>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6" name="Footer Placeholder 5">
            <a:extLst>
              <a:ext uri="{FF2B5EF4-FFF2-40B4-BE49-F238E27FC236}">
                <a16:creationId xmlns:a16="http://schemas.microsoft.com/office/drawing/2014/main" id="{74D4FD16-F2A4-634C-869B-5D03C7A0928B}"/>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52023-3F00-804A-9C04-BC3C005C7B22}"/>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3778244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8DA8-D023-0547-8348-DE2114E45A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BAC341E-263A-1B4D-A0CF-0887C6E072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8DB9B-EF4F-0246-A555-4DEF44CF07BC}"/>
              </a:ext>
            </a:extLst>
          </p:cNvPr>
          <p:cNvSpPr>
            <a:spLocks noGrp="1"/>
          </p:cNvSpPr>
          <p:nvPr>
            <p:ph sz="half" idx="2"/>
          </p:nvPr>
        </p:nvSpPr>
        <p:spPr>
          <a:xfrm>
            <a:off x="839788" y="2505075"/>
            <a:ext cx="5157787" cy="24603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FB963-09DD-EA41-ADE0-AF81498E5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BBD85D-C336-1146-9BF7-880A84625BD5}"/>
              </a:ext>
            </a:extLst>
          </p:cNvPr>
          <p:cNvSpPr>
            <a:spLocks noGrp="1"/>
          </p:cNvSpPr>
          <p:nvPr>
            <p:ph sz="quarter" idx="4"/>
          </p:nvPr>
        </p:nvSpPr>
        <p:spPr>
          <a:xfrm>
            <a:off x="6172200" y="2505076"/>
            <a:ext cx="5183188" cy="24603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9D2BC-030E-1A45-9087-A6D69AC49036}"/>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8" name="Footer Placeholder 7">
            <a:extLst>
              <a:ext uri="{FF2B5EF4-FFF2-40B4-BE49-F238E27FC236}">
                <a16:creationId xmlns:a16="http://schemas.microsoft.com/office/drawing/2014/main" id="{B3660285-2083-054C-83A5-CAFA0A267E98}"/>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35F63C-FB7F-0B40-9272-9FE1F48F0AD7}"/>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2876471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F735-26EF-074F-B91D-AABDB57AFE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94CF015-999C-4C42-B6EC-BF53CF9A437F}"/>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4" name="Footer Placeholder 3">
            <a:extLst>
              <a:ext uri="{FF2B5EF4-FFF2-40B4-BE49-F238E27FC236}">
                <a16:creationId xmlns:a16="http://schemas.microsoft.com/office/drawing/2014/main" id="{A3E04D54-9038-744E-9624-E066B4C51521}"/>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0A5386-3E73-5D46-B735-204B34BC09E9}"/>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3670465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B0FB7-508C-D140-BE93-AC677CE81F28}"/>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3" name="Footer Placeholder 2">
            <a:extLst>
              <a:ext uri="{FF2B5EF4-FFF2-40B4-BE49-F238E27FC236}">
                <a16:creationId xmlns:a16="http://schemas.microsoft.com/office/drawing/2014/main" id="{92598075-1B7E-ED40-9124-3D93C8DF33C9}"/>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C988F3B-2019-7844-AFE7-A261FFD45EE2}"/>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2342444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56A6-0D6F-D244-A832-B8DBA8E0CF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F7E19-2B0E-074B-92BB-95482AD44299}"/>
              </a:ext>
            </a:extLst>
          </p:cNvPr>
          <p:cNvSpPr>
            <a:spLocks noGrp="1"/>
          </p:cNvSpPr>
          <p:nvPr>
            <p:ph idx="1"/>
          </p:nvPr>
        </p:nvSpPr>
        <p:spPr>
          <a:xfrm>
            <a:off x="5183188" y="987426"/>
            <a:ext cx="6172200" cy="394608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5A79C-BE80-814F-8777-149767537CF5}"/>
              </a:ext>
            </a:extLst>
          </p:cNvPr>
          <p:cNvSpPr>
            <a:spLocks noGrp="1"/>
          </p:cNvSpPr>
          <p:nvPr>
            <p:ph type="body" sz="half" idx="2"/>
          </p:nvPr>
        </p:nvSpPr>
        <p:spPr>
          <a:xfrm>
            <a:off x="839788" y="2057400"/>
            <a:ext cx="3932237" cy="28761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195FD-C2F7-8346-94FD-2F80C5BC35CB}"/>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6" name="Footer Placeholder 5">
            <a:extLst>
              <a:ext uri="{FF2B5EF4-FFF2-40B4-BE49-F238E27FC236}">
                <a16:creationId xmlns:a16="http://schemas.microsoft.com/office/drawing/2014/main" id="{3F931359-6524-EA4B-B972-B14A83D27112}"/>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728FD9-66F7-5F43-867F-603FCE5C355E}"/>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17589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11FC-DE3D-E44F-A5DB-3223BA6732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584A50-8588-084A-980B-9140117A0DB9}"/>
              </a:ext>
            </a:extLst>
          </p:cNvPr>
          <p:cNvSpPr>
            <a:spLocks noGrp="1"/>
          </p:cNvSpPr>
          <p:nvPr>
            <p:ph type="pic" idx="1"/>
          </p:nvPr>
        </p:nvSpPr>
        <p:spPr>
          <a:xfrm>
            <a:off x="5183188" y="987425"/>
            <a:ext cx="6172200" cy="395671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B169F-C114-1C4B-9D22-5FADF237A734}"/>
              </a:ext>
            </a:extLst>
          </p:cNvPr>
          <p:cNvSpPr>
            <a:spLocks noGrp="1"/>
          </p:cNvSpPr>
          <p:nvPr>
            <p:ph type="body" sz="half" idx="2"/>
          </p:nvPr>
        </p:nvSpPr>
        <p:spPr>
          <a:xfrm>
            <a:off x="839788" y="2057400"/>
            <a:ext cx="3932237" cy="28867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6F7BF-AC94-C646-839D-D55AC43C12E0}"/>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6" name="Footer Placeholder 5">
            <a:extLst>
              <a:ext uri="{FF2B5EF4-FFF2-40B4-BE49-F238E27FC236}">
                <a16:creationId xmlns:a16="http://schemas.microsoft.com/office/drawing/2014/main" id="{891965FE-DB66-4F45-94D0-1317367EDCF0}"/>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D02D3-4ECE-0949-B862-CB3CAC65C2D7}"/>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3107813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E393-C759-5449-AB0E-E370D6497B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2850B-BF53-AC40-AA27-057442BF2478}"/>
              </a:ext>
            </a:extLst>
          </p:cNvPr>
          <p:cNvSpPr>
            <a:spLocks noGrp="1"/>
          </p:cNvSpPr>
          <p:nvPr>
            <p:ph type="body" orient="vert" idx="1"/>
          </p:nvPr>
        </p:nvSpPr>
        <p:spPr>
          <a:xfrm>
            <a:off x="838200" y="1825625"/>
            <a:ext cx="10515600" cy="39589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EDAC1-1A06-6D4C-AF19-58A8A5559CE1}"/>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5" name="Footer Placeholder 4">
            <a:extLst>
              <a:ext uri="{FF2B5EF4-FFF2-40B4-BE49-F238E27FC236}">
                <a16:creationId xmlns:a16="http://schemas.microsoft.com/office/drawing/2014/main" id="{376A182B-A553-B642-8784-B5823E38F88A}"/>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0BF898-D260-3744-B820-37BE07FCF9F1}"/>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391872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FE14-C8AC-7924-D111-D7BC0A282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863ECE-21DB-E276-D87E-BDCD0297D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BE828-8806-028B-DEB9-CD144F4E6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93DBB-A0EB-7088-679D-7F1E6EC2DD1F}"/>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6" name="Footer Placeholder 5">
            <a:extLst>
              <a:ext uri="{FF2B5EF4-FFF2-40B4-BE49-F238E27FC236}">
                <a16:creationId xmlns:a16="http://schemas.microsoft.com/office/drawing/2014/main" id="{F7B4E51D-2A86-B28D-6E2A-DA9D2BBBF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2E9B9-4065-5657-AAEA-E61C9278E465}"/>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147267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64A32-67DA-6F44-8CED-2FE90822BB6D}"/>
              </a:ext>
            </a:extLst>
          </p:cNvPr>
          <p:cNvSpPr>
            <a:spLocks noGrp="1"/>
          </p:cNvSpPr>
          <p:nvPr>
            <p:ph type="title" orient="vert"/>
          </p:nvPr>
        </p:nvSpPr>
        <p:spPr>
          <a:xfrm>
            <a:off x="8724900" y="365125"/>
            <a:ext cx="2628900" cy="4568382"/>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DC0BF-A122-6243-9797-5ADA89218FE2}"/>
              </a:ext>
            </a:extLst>
          </p:cNvPr>
          <p:cNvSpPr>
            <a:spLocks noGrp="1"/>
          </p:cNvSpPr>
          <p:nvPr>
            <p:ph type="body" orient="vert" idx="1"/>
          </p:nvPr>
        </p:nvSpPr>
        <p:spPr>
          <a:xfrm>
            <a:off x="838200" y="365125"/>
            <a:ext cx="7734300" cy="45683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20BD6-CCE2-7348-A71A-7B6FBF6C5A96}"/>
              </a:ext>
            </a:extLst>
          </p:cNvPr>
          <p:cNvSpPr>
            <a:spLocks noGrp="1"/>
          </p:cNvSpPr>
          <p:nvPr>
            <p:ph type="dt" sz="half" idx="10"/>
          </p:nvPr>
        </p:nvSpPr>
        <p:spPr>
          <a:xfrm>
            <a:off x="838200" y="5919511"/>
            <a:ext cx="2743200" cy="365125"/>
          </a:xfrm>
          <a:prstGeom prst="rect">
            <a:avLst/>
          </a:prstGeom>
        </p:spPr>
        <p:txBody>
          <a:bodyPr/>
          <a:lstStyle/>
          <a:p>
            <a:fld id="{782EA3F4-AA38-C641-9D28-682B34A3A034}" type="datetimeFigureOut">
              <a:rPr lang="en-US" smtClean="0"/>
              <a:t>3/23/2026</a:t>
            </a:fld>
            <a:endParaRPr lang="en-US"/>
          </a:p>
        </p:txBody>
      </p:sp>
      <p:sp>
        <p:nvSpPr>
          <p:cNvPr id="5" name="Footer Placeholder 4">
            <a:extLst>
              <a:ext uri="{FF2B5EF4-FFF2-40B4-BE49-F238E27FC236}">
                <a16:creationId xmlns:a16="http://schemas.microsoft.com/office/drawing/2014/main" id="{B50C6B48-61B1-F742-847F-269DABBF60E7}"/>
              </a:ext>
            </a:extLst>
          </p:cNvPr>
          <p:cNvSpPr>
            <a:spLocks noGrp="1"/>
          </p:cNvSpPr>
          <p:nvPr>
            <p:ph type="ftr" sz="quarter" idx="11"/>
          </p:nvPr>
        </p:nvSpPr>
        <p:spPr>
          <a:xfrm>
            <a:off x="4038600" y="591951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267FC6-7428-804D-822D-7ABFE86E47B6}"/>
              </a:ext>
            </a:extLst>
          </p:cNvPr>
          <p:cNvSpPr>
            <a:spLocks noGrp="1"/>
          </p:cNvSpPr>
          <p:nvPr>
            <p:ph type="sldNum" sz="quarter" idx="12"/>
          </p:nvPr>
        </p:nvSpPr>
        <p:spPr>
          <a:xfrm>
            <a:off x="8610600" y="5919511"/>
            <a:ext cx="2743200" cy="365125"/>
          </a:xfrm>
          <a:prstGeom prst="rect">
            <a:avLst/>
          </a:prstGeom>
        </p:spPr>
        <p:txBody>
          <a:bodyPr/>
          <a:lstStyle/>
          <a:p>
            <a:fld id="{40DC2BB7-0403-8742-8AFC-0C08D8B0E8AF}" type="slidenum">
              <a:rPr lang="en-US" smtClean="0"/>
              <a:t>‹#›</a:t>
            </a:fld>
            <a:endParaRPr lang="en-US"/>
          </a:p>
        </p:txBody>
      </p:sp>
    </p:spTree>
    <p:extLst>
      <p:ext uri="{BB962C8B-B14F-4D97-AF65-F5344CB8AC3E}">
        <p14:creationId xmlns:p14="http://schemas.microsoft.com/office/powerpoint/2010/main" val="4141423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2576236-AE6A-443B-9735-7044338ED8C6}"/>
              </a:ext>
            </a:extLst>
          </p:cNvPr>
          <p:cNvSpPr>
            <a:spLocks noGrp="1"/>
          </p:cNvSpPr>
          <p:nvPr>
            <p:ph type="title"/>
          </p:nvPr>
        </p:nvSpPr>
        <p:spPr>
          <a:xfrm>
            <a:off x="609600" y="685800"/>
            <a:ext cx="10972800" cy="1005087"/>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6C3C3E1-0E76-4B73-9008-26708CBE496B}"/>
              </a:ext>
            </a:extLst>
          </p:cNvPr>
          <p:cNvSpPr>
            <a:spLocks noGrp="1"/>
          </p:cNvSpPr>
          <p:nvPr>
            <p:ph type="body" sz="quarter" idx="10"/>
          </p:nvPr>
        </p:nvSpPr>
        <p:spPr>
          <a:xfrm>
            <a:off x="609600" y="1825626"/>
            <a:ext cx="10972800" cy="40417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072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mall footer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62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mall footer -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33F1C3-FFB7-8D83-67A5-4CE1C4845793}"/>
              </a:ext>
            </a:extLst>
          </p:cNvPr>
          <p:cNvSpPr/>
          <p:nvPr userDrawn="1"/>
        </p:nvSpPr>
        <p:spPr>
          <a:xfrm>
            <a:off x="-1" y="0"/>
            <a:ext cx="12192001" cy="3429000"/>
          </a:xfrm>
          <a:prstGeom prst="rect">
            <a:avLst/>
          </a:prstGeom>
          <a:solidFill>
            <a:srgbClr val="A4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DD6AED8-64B5-6D13-718E-09B64EE99EF1}"/>
              </a:ext>
            </a:extLst>
          </p:cNvPr>
          <p:cNvSpPr>
            <a:spLocks noGrp="1"/>
          </p:cNvSpPr>
          <p:nvPr>
            <p:ph type="title"/>
          </p:nvPr>
        </p:nvSpPr>
        <p:spPr>
          <a:xfrm>
            <a:off x="1729409" y="2766218"/>
            <a:ext cx="8733182" cy="1325563"/>
          </a:xfrm>
          <a:prstGeom prst="rect">
            <a:avLst/>
          </a:prstGeom>
          <a:solidFill>
            <a:srgbClr val="C12032"/>
          </a:solidFill>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88920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Small footer - with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CD12-3EDE-4DA2-34A4-CA321C944149}"/>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7539C04-0AD5-25EA-F464-B90558B23DE1}"/>
              </a:ext>
            </a:extLst>
          </p:cNvPr>
          <p:cNvSpPr>
            <a:spLocks noGrp="1"/>
          </p:cNvSpPr>
          <p:nvPr>
            <p:ph idx="1"/>
          </p:nvPr>
        </p:nvSpPr>
        <p:spPr>
          <a:xfrm>
            <a:off x="838200" y="1825625"/>
            <a:ext cx="10515600" cy="395894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DE1BA-3105-9A70-1671-F1142E185748}"/>
              </a:ext>
            </a:extLst>
          </p:cNvPr>
          <p:cNvSpPr>
            <a:spLocks noGrp="1"/>
          </p:cNvSpPr>
          <p:nvPr>
            <p:ph type="dt" sz="half" idx="10"/>
          </p:nvPr>
        </p:nvSpPr>
        <p:spPr>
          <a:xfrm>
            <a:off x="838200" y="5919511"/>
            <a:ext cx="2743200" cy="365125"/>
          </a:xfrm>
          <a:prstGeom prst="rect">
            <a:avLst/>
          </a:prstGeom>
        </p:spPr>
        <p:txBody>
          <a:bodyPr/>
          <a:lstStyle/>
          <a:p>
            <a:fld id="{5878D75C-61A4-A843-9D33-C281A7B88B40}" type="datetimeFigureOut">
              <a:rPr lang="en-US" smtClean="0"/>
              <a:t>3/23/2026</a:t>
            </a:fld>
            <a:endParaRPr lang="en-US"/>
          </a:p>
        </p:txBody>
      </p:sp>
      <p:sp>
        <p:nvSpPr>
          <p:cNvPr id="5" name="Footer Placeholder 4">
            <a:extLst>
              <a:ext uri="{FF2B5EF4-FFF2-40B4-BE49-F238E27FC236}">
                <a16:creationId xmlns:a16="http://schemas.microsoft.com/office/drawing/2014/main" id="{62EF1924-BF94-8C28-9F0A-A52C64A7618C}"/>
              </a:ext>
            </a:extLst>
          </p:cNvPr>
          <p:cNvSpPr>
            <a:spLocks noGrp="1"/>
          </p:cNvSpPr>
          <p:nvPr>
            <p:ph type="ftr" sz="quarter" idx="11"/>
          </p:nvPr>
        </p:nvSpPr>
        <p:spPr>
          <a:xfrm>
            <a:off x="3846443"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8AEC2-175D-35F3-B615-0B50FE4C7523}"/>
              </a:ext>
            </a:extLst>
          </p:cNvPr>
          <p:cNvSpPr>
            <a:spLocks noGrp="1"/>
          </p:cNvSpPr>
          <p:nvPr>
            <p:ph type="sldNum" sz="quarter" idx="12"/>
          </p:nvPr>
        </p:nvSpPr>
        <p:spPr>
          <a:xfrm>
            <a:off x="8610600" y="5919511"/>
            <a:ext cx="2743200" cy="365125"/>
          </a:xfrm>
          <a:prstGeom prst="rect">
            <a:avLst/>
          </a:prstGeom>
        </p:spPr>
        <p:txBody>
          <a:bodyPr/>
          <a:lstStyle/>
          <a:p>
            <a:fld id="{506E0719-9D3B-4149-BCA4-1AC3ED930BC6}" type="slidenum">
              <a:rPr lang="en-US" smtClean="0"/>
              <a:t>‹#›</a:t>
            </a:fld>
            <a:endParaRPr lang="en-US"/>
          </a:p>
        </p:txBody>
      </p:sp>
    </p:spTree>
    <p:extLst>
      <p:ext uri="{BB962C8B-B14F-4D97-AF65-F5344CB8AC3E}">
        <p14:creationId xmlns:p14="http://schemas.microsoft.com/office/powerpoint/2010/main" val="3658846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81D6-BD00-83FC-1332-90E06885D3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6C1E8F-6C87-F002-A8EE-691940B66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F7F1BF-316F-82BA-9913-8AA7565B7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BA735-FC81-41D4-45F5-BBF14E4F1C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1806E3-17AC-898C-B902-2E7CA72F4E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E3F118-D21A-ADDB-DD72-E08D9D163AE9}"/>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8" name="Footer Placeholder 7">
            <a:extLst>
              <a:ext uri="{FF2B5EF4-FFF2-40B4-BE49-F238E27FC236}">
                <a16:creationId xmlns:a16="http://schemas.microsoft.com/office/drawing/2014/main" id="{D56E1907-9F9E-BA10-C18D-0F4B3D21AB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C9C04-F19E-31B7-42C0-C5E47E99D78B}"/>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351921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5939-62EA-4A5D-BACD-7087A36EF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43DE90-84D4-3C9E-6601-F6DD2E4D3462}"/>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4" name="Footer Placeholder 3">
            <a:extLst>
              <a:ext uri="{FF2B5EF4-FFF2-40B4-BE49-F238E27FC236}">
                <a16:creationId xmlns:a16="http://schemas.microsoft.com/office/drawing/2014/main" id="{EF521AFC-3C7D-1B2D-DF28-3BE8104ABF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17B73-A0B0-52C0-A348-92F151B08BF6}"/>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111068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663C0-AD8D-2056-E8D7-83FA00A1D3F6}"/>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3" name="Footer Placeholder 2">
            <a:extLst>
              <a:ext uri="{FF2B5EF4-FFF2-40B4-BE49-F238E27FC236}">
                <a16:creationId xmlns:a16="http://schemas.microsoft.com/office/drawing/2014/main" id="{3DDFEBB1-A047-C5AC-7D81-0403F67AE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2C7EE5-C4F8-6B5B-1EC8-A8FC68832F9B}"/>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27904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7E73-A35E-2E3E-AB73-0598781B6A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6006A-93BA-D400-1778-8889EC407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EBCEE-3218-2995-0D7C-3F2D7C0FB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09855-E02D-EADF-35B7-06B7F5282A8E}"/>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6" name="Footer Placeholder 5">
            <a:extLst>
              <a:ext uri="{FF2B5EF4-FFF2-40B4-BE49-F238E27FC236}">
                <a16:creationId xmlns:a16="http://schemas.microsoft.com/office/drawing/2014/main" id="{5F1C804C-1C42-576B-2B46-EAFA23228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F1AE2-CDF0-9AF8-68CE-9DBD7511E990}"/>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156120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5547-1303-3856-2FEF-D16852A718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D6F46-2EFA-2783-43DD-2F29DDC0A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C2FFB9-2967-C35C-0F6A-1E42A4532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C7C3F-0C2A-703B-9824-5C634393856E}"/>
              </a:ext>
            </a:extLst>
          </p:cNvPr>
          <p:cNvSpPr>
            <a:spLocks noGrp="1"/>
          </p:cNvSpPr>
          <p:nvPr>
            <p:ph type="dt" sz="half" idx="10"/>
          </p:nvPr>
        </p:nvSpPr>
        <p:spPr/>
        <p:txBody>
          <a:bodyPr/>
          <a:lstStyle/>
          <a:p>
            <a:fld id="{89C9F4EA-01F9-4D6C-BB48-7FEC52764742}" type="datetimeFigureOut">
              <a:rPr lang="en-US" smtClean="0"/>
              <a:t>3/23/2026</a:t>
            </a:fld>
            <a:endParaRPr lang="en-US"/>
          </a:p>
        </p:txBody>
      </p:sp>
      <p:sp>
        <p:nvSpPr>
          <p:cNvPr id="6" name="Footer Placeholder 5">
            <a:extLst>
              <a:ext uri="{FF2B5EF4-FFF2-40B4-BE49-F238E27FC236}">
                <a16:creationId xmlns:a16="http://schemas.microsoft.com/office/drawing/2014/main" id="{FE8B20D2-A662-8EB3-7CFF-CEACC448E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B8E95-F075-76F7-1DF8-0B3EDCE05F57}"/>
              </a:ext>
            </a:extLst>
          </p:cNvPr>
          <p:cNvSpPr>
            <a:spLocks noGrp="1"/>
          </p:cNvSpPr>
          <p:nvPr>
            <p:ph type="sldNum" sz="quarter" idx="12"/>
          </p:nvPr>
        </p:nvSpPr>
        <p:spPr/>
        <p:txBody>
          <a:bodyPr/>
          <a:lstStyle/>
          <a:p>
            <a:fld id="{79BBC3C9-0B2E-43CA-AC80-79879C0FD4E3}" type="slidenum">
              <a:rPr lang="en-US" smtClean="0"/>
              <a:t>‹#›</a:t>
            </a:fld>
            <a:endParaRPr lang="en-US"/>
          </a:p>
        </p:txBody>
      </p:sp>
    </p:spTree>
    <p:extLst>
      <p:ext uri="{BB962C8B-B14F-4D97-AF65-F5344CB8AC3E}">
        <p14:creationId xmlns:p14="http://schemas.microsoft.com/office/powerpoint/2010/main" val="382189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4.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5D3C1-CC48-B4D6-CF98-7AFD968CD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A9AF14-C2E8-E4DB-00C4-5551C26AC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6B669-E642-615D-3A34-B96343FA8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C9F4EA-01F9-4D6C-BB48-7FEC52764742}" type="datetimeFigureOut">
              <a:rPr lang="en-US" smtClean="0"/>
              <a:t>3/23/2026</a:t>
            </a:fld>
            <a:endParaRPr lang="en-US"/>
          </a:p>
        </p:txBody>
      </p:sp>
      <p:sp>
        <p:nvSpPr>
          <p:cNvPr id="5" name="Footer Placeholder 4">
            <a:extLst>
              <a:ext uri="{FF2B5EF4-FFF2-40B4-BE49-F238E27FC236}">
                <a16:creationId xmlns:a16="http://schemas.microsoft.com/office/drawing/2014/main" id="{F959905D-EA0B-463A-CEA6-85C9E4795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6DCB15-7C3A-E86E-6728-DFA5D0A69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BBC3C9-0B2E-43CA-AC80-79879C0FD4E3}" type="slidenum">
              <a:rPr lang="en-US" smtClean="0"/>
              <a:t>‹#›</a:t>
            </a:fld>
            <a:endParaRPr lang="en-US"/>
          </a:p>
        </p:txBody>
      </p:sp>
    </p:spTree>
    <p:extLst>
      <p:ext uri="{BB962C8B-B14F-4D97-AF65-F5344CB8AC3E}">
        <p14:creationId xmlns:p14="http://schemas.microsoft.com/office/powerpoint/2010/main" val="111445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355E"/>
              </a:buClr>
              <a:buSzPts val="4400"/>
              <a:buFont typeface="Arial"/>
              <a:buNone/>
              <a:defRPr sz="4400" b="0" i="0" u="none" strike="noStrike" cap="none">
                <a:solidFill>
                  <a:srgbClr val="1C355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395894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C10230"/>
              </a:buClr>
              <a:buSzPts val="2800"/>
              <a:buFont typeface="Arial"/>
              <a:buChar char="•"/>
              <a:defRPr sz="2800" b="0" i="0" u="none" strike="noStrike" cap="none">
                <a:solidFill>
                  <a:srgbClr val="1C355E"/>
                </a:solidFill>
                <a:latin typeface="Arial"/>
                <a:ea typeface="Arial"/>
                <a:cs typeface="Arial"/>
                <a:sym typeface="Arial"/>
              </a:defRPr>
            </a:lvl1pPr>
            <a:lvl2pPr marL="914400" marR="0" lvl="1" indent="-381000" algn="l" rtl="0">
              <a:lnSpc>
                <a:spcPct val="90000"/>
              </a:lnSpc>
              <a:spcBef>
                <a:spcPts val="500"/>
              </a:spcBef>
              <a:spcAft>
                <a:spcPts val="0"/>
              </a:spcAft>
              <a:buClr>
                <a:srgbClr val="1C355E"/>
              </a:buClr>
              <a:buSzPts val="2400"/>
              <a:buFont typeface="Noto Sans Symbols"/>
              <a:buChar char="▪"/>
              <a:defRPr sz="2400" b="0" i="0" u="none" strike="noStrike" cap="none">
                <a:solidFill>
                  <a:srgbClr val="1C355E"/>
                </a:solidFill>
                <a:latin typeface="Arial"/>
                <a:ea typeface="Arial"/>
                <a:cs typeface="Arial"/>
                <a:sym typeface="Arial"/>
              </a:defRPr>
            </a:lvl2pPr>
            <a:lvl3pPr marL="1371600" marR="0" lvl="2" indent="-355600" algn="l" rtl="0">
              <a:lnSpc>
                <a:spcPct val="90000"/>
              </a:lnSpc>
              <a:spcBef>
                <a:spcPts val="500"/>
              </a:spcBef>
              <a:spcAft>
                <a:spcPts val="0"/>
              </a:spcAft>
              <a:buClr>
                <a:srgbClr val="1C355E"/>
              </a:buClr>
              <a:buSzPts val="2000"/>
              <a:buFont typeface="Courier New"/>
              <a:buChar char="o"/>
              <a:defRPr sz="2000" b="0" i="0" u="none" strike="noStrike" cap="none">
                <a:solidFill>
                  <a:srgbClr val="1C355E"/>
                </a:solidFill>
                <a:latin typeface="Arial"/>
                <a:ea typeface="Arial"/>
                <a:cs typeface="Arial"/>
                <a:sym typeface="Arial"/>
              </a:defRPr>
            </a:lvl3pPr>
            <a:lvl4pPr marL="1828800" marR="0" lvl="3" indent="-342900" algn="l" rtl="0">
              <a:lnSpc>
                <a:spcPct val="90000"/>
              </a:lnSpc>
              <a:spcBef>
                <a:spcPts val="500"/>
              </a:spcBef>
              <a:spcAft>
                <a:spcPts val="0"/>
              </a:spcAft>
              <a:buClr>
                <a:srgbClr val="1C355E"/>
              </a:buClr>
              <a:buSzPts val="1800"/>
              <a:buFont typeface="Arial"/>
              <a:buChar char="•"/>
              <a:defRPr sz="1800" b="0" i="0" u="none" strike="noStrike" cap="none">
                <a:solidFill>
                  <a:srgbClr val="1C355E"/>
                </a:solidFill>
                <a:latin typeface="Arial"/>
                <a:ea typeface="Arial"/>
                <a:cs typeface="Arial"/>
                <a:sym typeface="Arial"/>
              </a:defRPr>
            </a:lvl4pPr>
            <a:lvl5pPr marL="2286000" marR="0" lvl="4" indent="-342900" algn="l" rtl="0">
              <a:lnSpc>
                <a:spcPct val="90000"/>
              </a:lnSpc>
              <a:spcBef>
                <a:spcPts val="500"/>
              </a:spcBef>
              <a:spcAft>
                <a:spcPts val="0"/>
              </a:spcAft>
              <a:buClr>
                <a:srgbClr val="1C355E"/>
              </a:buClr>
              <a:buSzPts val="1800"/>
              <a:buFont typeface="Arial"/>
              <a:buChar char="•"/>
              <a:defRPr sz="1800" b="0" i="0" u="none" strike="noStrike" cap="none">
                <a:solidFill>
                  <a:srgbClr val="1C35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591951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sldNum" idx="12"/>
          </p:nvPr>
        </p:nvSpPr>
        <p:spPr>
          <a:xfrm>
            <a:off x="8610600" y="591951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4"/>
          <p:cNvSpPr txBox="1">
            <a:spLocks noGrp="1"/>
          </p:cNvSpPr>
          <p:nvPr>
            <p:ph type="ftr" idx="11"/>
          </p:nvPr>
        </p:nvSpPr>
        <p:spPr>
          <a:xfrm>
            <a:off x="4038600" y="591951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4"/>
          <p:cNvSpPr/>
          <p:nvPr/>
        </p:nvSpPr>
        <p:spPr>
          <a:xfrm>
            <a:off x="10891849" y="6006140"/>
            <a:ext cx="1300151" cy="851859"/>
          </a:xfrm>
          <a:prstGeom prst="rect">
            <a:avLst/>
          </a:prstGeom>
          <a:solidFill>
            <a:srgbClr val="FFFFFF"/>
          </a:solidFill>
          <a:ln>
            <a:noFill/>
          </a:ln>
        </p:spPr>
        <p:txBody>
          <a:bodyPr/>
          <a:lstStyle/>
          <a:p>
            <a:endParaRPr lang="en-US"/>
          </a:p>
        </p:txBody>
      </p:sp>
      <p:pic>
        <p:nvPicPr>
          <p:cNvPr id="16" name="Google Shape;16;p4" descr="A red letters on a black background&#10;&#10;AI-generated content may be incorrect."/>
          <p:cNvPicPr preferRelativeResize="0"/>
          <p:nvPr/>
        </p:nvPicPr>
        <p:blipFill rotWithShape="1">
          <a:blip r:embed="rId18">
            <a:alphaModFix/>
          </a:blip>
          <a:srcRect/>
          <a:stretch/>
        </p:blipFill>
        <p:spPr>
          <a:xfrm>
            <a:off x="10254770" y="6237010"/>
            <a:ext cx="1347329" cy="365126"/>
          </a:xfrm>
          <a:prstGeom prst="rect">
            <a:avLst/>
          </a:prstGeom>
          <a:noFill/>
          <a:ln>
            <a:noFill/>
          </a:ln>
        </p:spPr>
      </p:pic>
    </p:spTree>
    <p:extLst>
      <p:ext uri="{BB962C8B-B14F-4D97-AF65-F5344CB8AC3E}">
        <p14:creationId xmlns:p14="http://schemas.microsoft.com/office/powerpoint/2010/main" val="1255129875"/>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195237-B159-683D-913F-7E8A329A6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72D6C-D84F-92C2-4929-07CFA07CB100}"/>
              </a:ext>
            </a:extLst>
          </p:cNvPr>
          <p:cNvSpPr>
            <a:spLocks noGrp="1"/>
          </p:cNvSpPr>
          <p:nvPr>
            <p:ph type="body" idx="1"/>
          </p:nvPr>
        </p:nvSpPr>
        <p:spPr>
          <a:xfrm>
            <a:off x="838200" y="1825625"/>
            <a:ext cx="10515600" cy="3958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9ABD7-2FE1-337D-2DB0-C8789A637BEA}"/>
              </a:ext>
            </a:extLst>
          </p:cNvPr>
          <p:cNvSpPr>
            <a:spLocks noGrp="1"/>
          </p:cNvSpPr>
          <p:nvPr>
            <p:ph type="dt" sz="half" idx="2"/>
          </p:nvPr>
        </p:nvSpPr>
        <p:spPr>
          <a:xfrm>
            <a:off x="838200" y="591951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8D75C-61A4-A843-9D33-C281A7B88B40}" type="datetimeFigureOut">
              <a:rPr lang="en-US" smtClean="0"/>
              <a:t>3/23/2026</a:t>
            </a:fld>
            <a:endParaRPr lang="en-US"/>
          </a:p>
        </p:txBody>
      </p:sp>
      <p:sp>
        <p:nvSpPr>
          <p:cNvPr id="6" name="Slide Number Placeholder 5">
            <a:extLst>
              <a:ext uri="{FF2B5EF4-FFF2-40B4-BE49-F238E27FC236}">
                <a16:creationId xmlns:a16="http://schemas.microsoft.com/office/drawing/2014/main" id="{3A6B3FF6-ACDF-6C2C-FFC2-0F5EF5C6E370}"/>
              </a:ext>
            </a:extLst>
          </p:cNvPr>
          <p:cNvSpPr>
            <a:spLocks noGrp="1"/>
          </p:cNvSpPr>
          <p:nvPr>
            <p:ph type="sldNum" sz="quarter" idx="4"/>
          </p:nvPr>
        </p:nvSpPr>
        <p:spPr>
          <a:xfrm>
            <a:off x="8610600" y="591951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E0719-9D3B-4149-BCA4-1AC3ED930BC6}" type="slidenum">
              <a:rPr lang="en-US" smtClean="0"/>
              <a:t>‹#›</a:t>
            </a:fld>
            <a:endParaRPr lang="en-US"/>
          </a:p>
        </p:txBody>
      </p:sp>
      <p:sp>
        <p:nvSpPr>
          <p:cNvPr id="11" name="Footer Placeholder 10">
            <a:extLst>
              <a:ext uri="{FF2B5EF4-FFF2-40B4-BE49-F238E27FC236}">
                <a16:creationId xmlns:a16="http://schemas.microsoft.com/office/drawing/2014/main" id="{C92914ED-78D9-F25E-0832-A6FB9DA69190}"/>
              </a:ext>
            </a:extLst>
          </p:cNvPr>
          <p:cNvSpPr>
            <a:spLocks noGrp="1"/>
          </p:cNvSpPr>
          <p:nvPr>
            <p:ph type="ftr" sz="quarter" idx="3"/>
          </p:nvPr>
        </p:nvSpPr>
        <p:spPr>
          <a:xfrm>
            <a:off x="4038600" y="591951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2" name="Picture 11">
            <a:extLst>
              <a:ext uri="{FF2B5EF4-FFF2-40B4-BE49-F238E27FC236}">
                <a16:creationId xmlns:a16="http://schemas.microsoft.com/office/drawing/2014/main" id="{D5D6F52C-5B1D-D29E-4256-22D27B129894}"/>
              </a:ext>
            </a:extLst>
          </p:cNvPr>
          <p:cNvPicPr>
            <a:picLocks noChangeAspect="1"/>
          </p:cNvPicPr>
          <p:nvPr userDrawn="1"/>
        </p:nvPicPr>
        <p:blipFill>
          <a:blip r:embed="rId18"/>
          <a:srcRect l="-22463" t="-17868" r="37702" b="44065"/>
          <a:stretch/>
        </p:blipFill>
        <p:spPr>
          <a:xfrm>
            <a:off x="10891849" y="6006140"/>
            <a:ext cx="1300151" cy="851859"/>
          </a:xfrm>
          <a:prstGeom prst="rect">
            <a:avLst/>
          </a:prstGeom>
        </p:spPr>
      </p:pic>
      <p:pic>
        <p:nvPicPr>
          <p:cNvPr id="8" name="Picture 7" descr="A red letters on a black background&#10;&#10;AI-generated content may be incorrect.">
            <a:extLst>
              <a:ext uri="{FF2B5EF4-FFF2-40B4-BE49-F238E27FC236}">
                <a16:creationId xmlns:a16="http://schemas.microsoft.com/office/drawing/2014/main" id="{AA6AF901-5EB8-C7CF-1764-B721A0CD603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54770" y="6237010"/>
            <a:ext cx="1347329" cy="365126"/>
          </a:xfrm>
          <a:prstGeom prst="rect">
            <a:avLst/>
          </a:prstGeom>
        </p:spPr>
      </p:pic>
    </p:spTree>
    <p:extLst>
      <p:ext uri="{BB962C8B-B14F-4D97-AF65-F5344CB8AC3E}">
        <p14:creationId xmlns:p14="http://schemas.microsoft.com/office/powerpoint/2010/main" val="41104852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914400" rtl="0" eaLnBrk="1" latinLnBrk="0" hangingPunct="1">
        <a:lnSpc>
          <a:spcPct val="90000"/>
        </a:lnSpc>
        <a:spcBef>
          <a:spcPct val="0"/>
        </a:spcBef>
        <a:buNone/>
        <a:defRPr sz="4400" kern="1200">
          <a:solidFill>
            <a:srgbClr val="1C355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D7119C-27AC-6E6D-A587-341A99D29644}"/>
              </a:ext>
            </a:extLst>
          </p:cNvPr>
          <p:cNvSpPr txBox="1"/>
          <p:nvPr/>
        </p:nvSpPr>
        <p:spPr>
          <a:xfrm>
            <a:off x="5629275" y="3429000"/>
            <a:ext cx="4800600" cy="646331"/>
          </a:xfrm>
          <a:prstGeom prst="rect">
            <a:avLst/>
          </a:prstGeom>
          <a:noFill/>
        </p:spPr>
        <p:txBody>
          <a:bodyPr wrap="square" rtlCol="0">
            <a:spAutoFit/>
          </a:bodyPr>
          <a:lstStyle/>
          <a:p>
            <a:r>
              <a:rPr lang="en-US" sz="1200"/>
              <a:t>Arnold Seto, MD, FSCAI, Islam Abudayyeh, MD, FSCAI, Allison Dupont, MD, FSCAI, Giorgio Medranda, MD, FSCAI, Faisal Latif, MD, FSCAI</a:t>
            </a:r>
          </a:p>
        </p:txBody>
      </p:sp>
      <p:sp>
        <p:nvSpPr>
          <p:cNvPr id="6" name="Title 1">
            <a:extLst>
              <a:ext uri="{FF2B5EF4-FFF2-40B4-BE49-F238E27FC236}">
                <a16:creationId xmlns:a16="http://schemas.microsoft.com/office/drawing/2014/main" id="{70F04B88-DA09-2035-1476-632C69B2D5C5}"/>
              </a:ext>
            </a:extLst>
          </p:cNvPr>
          <p:cNvSpPr txBox="1">
            <a:spLocks/>
          </p:cNvSpPr>
          <p:nvPr/>
        </p:nvSpPr>
        <p:spPr>
          <a:xfrm>
            <a:off x="4727458" y="673648"/>
            <a:ext cx="7464542" cy="1325563"/>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C355E"/>
              </a:buClr>
              <a:buSzPts val="1800"/>
              <a:buFont typeface="Arial"/>
              <a:buNone/>
              <a:defRPr sz="4400" b="0" i="0" u="none" strike="noStrike" cap="none">
                <a:solidFill>
                  <a:srgbClr val="1C355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kern="0">
                <a:latin typeface="Avenir Next Demi Bold" panose="020B0503020202020204" pitchFamily="34" charset="0"/>
              </a:rPr>
              <a:t>2026 ALARA+ Toolkit: Radiation Safety</a:t>
            </a:r>
          </a:p>
        </p:txBody>
      </p:sp>
    </p:spTree>
    <p:extLst>
      <p:ext uri="{BB962C8B-B14F-4D97-AF65-F5344CB8AC3E}">
        <p14:creationId xmlns:p14="http://schemas.microsoft.com/office/powerpoint/2010/main" val="255062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0C110-1868-7BF0-8F11-C7753C1E087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752E79E-5C9E-7980-B873-AB66B01B93E4}"/>
              </a:ext>
            </a:extLst>
          </p:cNvPr>
          <p:cNvSpPr>
            <a:spLocks noGrp="1"/>
          </p:cNvSpPr>
          <p:nvPr>
            <p:ph type="body" sz="quarter" idx="10"/>
          </p:nvPr>
        </p:nvSpPr>
        <p:spPr/>
        <p:txBody>
          <a:bodyPr vert="horz" lIns="91440" tIns="45720" rIns="91440" bIns="45720" rtlCol="0" anchor="t">
            <a:noAutofit/>
          </a:bodyPr>
          <a:lstStyle/>
          <a:p>
            <a:pPr>
              <a:lnSpc>
                <a:spcPct val="150000"/>
              </a:lnSpc>
              <a:spcBef>
                <a:spcPts val="0"/>
              </a:spcBef>
            </a:pPr>
            <a:r>
              <a:rPr lang="en-US" sz="2000">
                <a:latin typeface="Arial" panose="020B0604020202020204" pitchFamily="34" charset="0"/>
                <a:cs typeface="Arial" panose="020B0604020202020204" pitchFamily="34" charset="0"/>
              </a:rPr>
              <a:t>Protection against ionizing radiation is critically important to protect all team members</a:t>
            </a:r>
          </a:p>
          <a:p>
            <a:pPr>
              <a:lnSpc>
                <a:spcPct val="150000"/>
              </a:lnSpc>
              <a:spcBef>
                <a:spcPts val="0"/>
              </a:spcBef>
            </a:pPr>
            <a:r>
              <a:rPr lang="en-US" sz="2000">
                <a:latin typeface="Arial" panose="020B0604020202020204" pitchFamily="34" charset="0"/>
                <a:cs typeface="Arial" panose="020B0604020202020204" pitchFamily="34" charset="0"/>
              </a:rPr>
              <a:t>Current guidelines and best-practices requires all members of the CCL team wear lead aprons and thyroid shield</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Lead thickness of 0.5 mm should stop 95% of scatter radiation </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Protective integrity must be checked regularly </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Conventional lead aprons are now being replaced with newer aprons made of lighter materials that include aluminum, antimony, barium, bismuth, tungsten, tin, and titanium. </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Yet, these composite aprons may still pose significant cumulative orthopedic burden to the members of the CCL team…</a:t>
            </a:r>
          </a:p>
          <a:p>
            <a:pPr lvl="1">
              <a:lnSpc>
                <a:spcPct val="150000"/>
              </a:lnSpc>
              <a:spcBef>
                <a:spcPts val="0"/>
              </a:spcBef>
            </a:pPr>
            <a:endParaRPr lang="en-US" sz="1200">
              <a:latin typeface="Avenir Next" panose="020B0503020202020204" pitchFamily="34" charset="0"/>
              <a:cs typeface="Arial"/>
            </a:endParaRPr>
          </a:p>
          <a:p>
            <a:pPr>
              <a:lnSpc>
                <a:spcPct val="150000"/>
              </a:lnSpc>
              <a:spcBef>
                <a:spcPts val="0"/>
              </a:spcBef>
            </a:pPr>
            <a:endParaRPr lang="en-US" sz="2000">
              <a:latin typeface="Avenir Next" panose="020B0503020202020204" pitchFamily="34" charset="0"/>
            </a:endParaRPr>
          </a:p>
        </p:txBody>
      </p:sp>
      <p:sp>
        <p:nvSpPr>
          <p:cNvPr id="8" name="Title 1">
            <a:extLst>
              <a:ext uri="{FF2B5EF4-FFF2-40B4-BE49-F238E27FC236}">
                <a16:creationId xmlns:a16="http://schemas.microsoft.com/office/drawing/2014/main" id="{00987EC8-8F99-BD76-1FC3-9CCBD7CD5D63}"/>
              </a:ext>
            </a:extLst>
          </p:cNvPr>
          <p:cNvSpPr>
            <a:spLocks noGrp="1"/>
          </p:cNvSpPr>
          <p:nvPr>
            <p:ph type="title"/>
          </p:nvPr>
        </p:nvSpPr>
        <p:spPr>
          <a:xfrm>
            <a:off x="476250" y="457200"/>
            <a:ext cx="10772775" cy="914400"/>
          </a:xfrm>
        </p:spPr>
        <p:txBody>
          <a:bodyPr>
            <a:normAutofit/>
          </a:bodyPr>
          <a:lstStyle/>
          <a:p>
            <a:r>
              <a:rPr lang="en-US">
                <a:latin typeface="Arial" panose="020B0604020202020204" pitchFamily="34" charset="0"/>
                <a:cs typeface="Arial" panose="020B0604020202020204" pitchFamily="34" charset="0"/>
              </a:rPr>
              <a:t>Occupational Hazards—Orthopedic Injury</a:t>
            </a:r>
          </a:p>
        </p:txBody>
      </p:sp>
    </p:spTree>
    <p:extLst>
      <p:ext uri="{BB962C8B-B14F-4D97-AF65-F5344CB8AC3E}">
        <p14:creationId xmlns:p14="http://schemas.microsoft.com/office/powerpoint/2010/main" val="55155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710B-ABB2-DAA3-91D2-7DF2CAB3968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64F171-C013-2183-5093-FB8125CC29EF}"/>
              </a:ext>
            </a:extLst>
          </p:cNvPr>
          <p:cNvSpPr>
            <a:spLocks noGrp="1"/>
          </p:cNvSpPr>
          <p:nvPr>
            <p:ph type="body" sz="quarter" idx="10"/>
          </p:nvPr>
        </p:nvSpPr>
        <p:spPr>
          <a:xfrm>
            <a:off x="396240" y="1779906"/>
            <a:ext cx="10972800" cy="4041774"/>
          </a:xfrm>
        </p:spPr>
        <p:txBody>
          <a:bodyPr vert="horz" lIns="91440" tIns="45720" rIns="91440" bIns="45720" rtlCol="0" anchor="t">
            <a:noAutofit/>
          </a:bodyPr>
          <a:lstStyle/>
          <a:p>
            <a:pPr>
              <a:lnSpc>
                <a:spcPct val="150000"/>
              </a:lnSpc>
              <a:spcBef>
                <a:spcPts val="0"/>
              </a:spcBef>
            </a:pPr>
            <a:r>
              <a:rPr lang="en-US" sz="2000">
                <a:latin typeface="Avenir Next" panose="020B0503020202020204" pitchFamily="34" charset="0"/>
                <a:cs typeface="Arial"/>
              </a:rPr>
              <a:t>Heavy “Lead” Garments</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Shielded hat</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Glasses</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Thyroid collar</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Sleeves (short or long)</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Vest and skirt</a:t>
            </a:r>
          </a:p>
          <a:p>
            <a:pPr lvl="1">
              <a:lnSpc>
                <a:spcPct val="150000"/>
              </a:lnSpc>
              <a:spcBef>
                <a:spcPts val="0"/>
              </a:spcBef>
              <a:buFont typeface="Arial" panose="020B0604020202020204" pitchFamily="34" charset="0"/>
              <a:buChar char="•"/>
            </a:pPr>
            <a:r>
              <a:rPr lang="en-US" sz="1600">
                <a:latin typeface="Avenir Next" panose="020B0503020202020204" pitchFamily="34" charset="0"/>
              </a:rPr>
              <a:t>Leg guards</a:t>
            </a:r>
          </a:p>
        </p:txBody>
      </p:sp>
      <p:sp>
        <p:nvSpPr>
          <p:cNvPr id="7" name="Title 1">
            <a:extLst>
              <a:ext uri="{FF2B5EF4-FFF2-40B4-BE49-F238E27FC236}">
                <a16:creationId xmlns:a16="http://schemas.microsoft.com/office/drawing/2014/main" id="{04088D16-BBF8-0F3D-88BD-E104DE8F86A4}"/>
              </a:ext>
            </a:extLst>
          </p:cNvPr>
          <p:cNvSpPr>
            <a:spLocks noGrp="1"/>
          </p:cNvSpPr>
          <p:nvPr>
            <p:ph type="title"/>
          </p:nvPr>
        </p:nvSpPr>
        <p:spPr>
          <a:xfrm>
            <a:off x="495300" y="457200"/>
            <a:ext cx="10772775" cy="914400"/>
          </a:xfrm>
        </p:spPr>
        <p:txBody>
          <a:bodyPr>
            <a:normAutofit/>
          </a:bodyPr>
          <a:lstStyle/>
          <a:p>
            <a:r>
              <a:rPr lang="en-US">
                <a:latin typeface="Arial" panose="020B0604020202020204" pitchFamily="34" charset="0"/>
                <a:cs typeface="Arial" panose="020B0604020202020204" pitchFamily="34" charset="0"/>
              </a:rPr>
              <a:t>Occupational Hazards—Orthopedic Injury</a:t>
            </a:r>
          </a:p>
        </p:txBody>
      </p:sp>
      <p:pic>
        <p:nvPicPr>
          <p:cNvPr id="6" name="Picture 5">
            <a:extLst>
              <a:ext uri="{FF2B5EF4-FFF2-40B4-BE49-F238E27FC236}">
                <a16:creationId xmlns:a16="http://schemas.microsoft.com/office/drawing/2014/main" id="{9BDB68EC-0829-DF60-095E-2E55CAF014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17" t="16297" r="2469" b="14897"/>
          <a:stretch/>
        </p:blipFill>
        <p:spPr>
          <a:xfrm rot="5400000">
            <a:off x="8183828" y="2490657"/>
            <a:ext cx="4404824" cy="2615363"/>
          </a:xfrm>
          <a:prstGeom prst="rect">
            <a:avLst/>
          </a:prstGeom>
        </p:spPr>
      </p:pic>
      <p:cxnSp>
        <p:nvCxnSpPr>
          <p:cNvPr id="13" name="Straight Connector 12">
            <a:extLst>
              <a:ext uri="{FF2B5EF4-FFF2-40B4-BE49-F238E27FC236}">
                <a16:creationId xmlns:a16="http://schemas.microsoft.com/office/drawing/2014/main" id="{F23075C0-055F-4513-B4AD-4E430798A4CD}"/>
              </a:ext>
            </a:extLst>
          </p:cNvPr>
          <p:cNvCxnSpPr>
            <a:cxnSpLocks/>
          </p:cNvCxnSpPr>
          <p:nvPr/>
        </p:nvCxnSpPr>
        <p:spPr>
          <a:xfrm>
            <a:off x="2569676" y="4236681"/>
            <a:ext cx="7623635" cy="850708"/>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22D39E-B9D6-9217-862A-3AF17C9B4068}"/>
              </a:ext>
            </a:extLst>
          </p:cNvPr>
          <p:cNvCxnSpPr>
            <a:cxnSpLocks/>
          </p:cNvCxnSpPr>
          <p:nvPr/>
        </p:nvCxnSpPr>
        <p:spPr>
          <a:xfrm flipV="1">
            <a:off x="3578542" y="3090541"/>
            <a:ext cx="6213851" cy="386399"/>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EC5778-EB11-6E1D-18A4-E5C62237C5AA}"/>
              </a:ext>
            </a:extLst>
          </p:cNvPr>
          <p:cNvCxnSpPr>
            <a:cxnSpLocks/>
          </p:cNvCxnSpPr>
          <p:nvPr/>
        </p:nvCxnSpPr>
        <p:spPr>
          <a:xfrm flipV="1">
            <a:off x="2770135" y="3538387"/>
            <a:ext cx="7616105" cy="379470"/>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2BE417-7A9A-5ED6-D88B-94340FF6F9FE}"/>
              </a:ext>
            </a:extLst>
          </p:cNvPr>
          <p:cNvCxnSpPr>
            <a:cxnSpLocks/>
          </p:cNvCxnSpPr>
          <p:nvPr/>
        </p:nvCxnSpPr>
        <p:spPr>
          <a:xfrm flipV="1">
            <a:off x="2770135" y="2499804"/>
            <a:ext cx="7616105" cy="751911"/>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13AD2C-692E-95C0-85B4-BC8D1F4A56F3}"/>
              </a:ext>
            </a:extLst>
          </p:cNvPr>
          <p:cNvCxnSpPr>
            <a:cxnSpLocks/>
          </p:cNvCxnSpPr>
          <p:nvPr/>
        </p:nvCxnSpPr>
        <p:spPr>
          <a:xfrm flipV="1">
            <a:off x="2212759" y="2114290"/>
            <a:ext cx="7980552" cy="803742"/>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79FD72-F2FC-FE3C-4CEE-1DB54FFD436E}"/>
              </a:ext>
            </a:extLst>
          </p:cNvPr>
          <p:cNvCxnSpPr>
            <a:cxnSpLocks/>
          </p:cNvCxnSpPr>
          <p:nvPr/>
        </p:nvCxnSpPr>
        <p:spPr>
          <a:xfrm flipV="1">
            <a:off x="2770135" y="1825626"/>
            <a:ext cx="7616105" cy="674178"/>
          </a:xfrm>
          <a:prstGeom prst="line">
            <a:avLst/>
          </a:prstGeom>
          <a:ln w="25400">
            <a:solidFill>
              <a:srgbClr val="C12032"/>
            </a:solidFill>
            <a:headEnd type="none"/>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8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1" presetClass="emph" presetSubtype="0" fill="hold" nodeType="withEffect">
                                  <p:stCondLst>
                                    <p:cond delay="0"/>
                                  </p:stCondLst>
                                  <p:childTnLst>
                                    <p:animClr clrSpc="hsl" dir="cw">
                                      <p:cBhvr override="childStyle">
                                        <p:cTn id="8" dur="500" fill="hold"/>
                                        <p:tgtEl>
                                          <p:spTgt spid="13"/>
                                        </p:tgtEl>
                                        <p:attrNameLst>
                                          <p:attrName>style.color</p:attrName>
                                        </p:attrNameLst>
                                      </p:cBhvr>
                                      <p:by>
                                        <p:hsl h="7200000" s="0" l="0"/>
                                      </p:by>
                                    </p:animClr>
                                    <p:animClr clrSpc="hsl" dir="cw">
                                      <p:cBhvr>
                                        <p:cTn id="9" dur="500" fill="hold"/>
                                        <p:tgtEl>
                                          <p:spTgt spid="13"/>
                                        </p:tgtEl>
                                        <p:attrNameLst>
                                          <p:attrName>fillcolor</p:attrName>
                                        </p:attrNameLst>
                                      </p:cBhvr>
                                      <p:by>
                                        <p:hsl h="7200000" s="0" l="0"/>
                                      </p:by>
                                    </p:animClr>
                                    <p:animClr clrSpc="hsl" dir="cw">
                                      <p:cBhvr>
                                        <p:cTn id="10" dur="500" fill="hold"/>
                                        <p:tgtEl>
                                          <p:spTgt spid="13"/>
                                        </p:tgtEl>
                                        <p:attrNameLst>
                                          <p:attrName>stroke.color</p:attrName>
                                        </p:attrNameLst>
                                      </p:cBhvr>
                                      <p:by>
                                        <p:hsl h="7200000" s="0" l="0"/>
                                      </p:by>
                                    </p:animClr>
                                    <p:set>
                                      <p:cBhvr>
                                        <p:cTn id="11" dur="500" fill="hold"/>
                                        <p:tgtEl>
                                          <p:spTgt spid="1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21" presetClass="emph" presetSubtype="0" fill="hold" nodeType="withEffect">
                                  <p:stCondLst>
                                    <p:cond delay="0"/>
                                  </p:stCondLst>
                                  <p:childTnLst>
                                    <p:animClr clrSpc="hsl" dir="cw">
                                      <p:cBhvr override="childStyle">
                                        <p:cTn id="17" dur="500" fill="hold"/>
                                        <p:tgtEl>
                                          <p:spTgt spid="19"/>
                                        </p:tgtEl>
                                        <p:attrNameLst>
                                          <p:attrName>style.color</p:attrName>
                                        </p:attrNameLst>
                                      </p:cBhvr>
                                      <p:by>
                                        <p:hsl h="7200000" s="0" l="0"/>
                                      </p:by>
                                    </p:animClr>
                                    <p:animClr clrSpc="hsl" dir="cw">
                                      <p:cBhvr>
                                        <p:cTn id="18" dur="500" fill="hold"/>
                                        <p:tgtEl>
                                          <p:spTgt spid="19"/>
                                        </p:tgtEl>
                                        <p:attrNameLst>
                                          <p:attrName>fillcolor</p:attrName>
                                        </p:attrNameLst>
                                      </p:cBhvr>
                                      <p:by>
                                        <p:hsl h="7200000" s="0" l="0"/>
                                      </p:by>
                                    </p:animClr>
                                    <p:animClr clrSpc="hsl" dir="cw">
                                      <p:cBhvr>
                                        <p:cTn id="19" dur="500" fill="hold"/>
                                        <p:tgtEl>
                                          <p:spTgt spid="19"/>
                                        </p:tgtEl>
                                        <p:attrNameLst>
                                          <p:attrName>stroke.color</p:attrName>
                                        </p:attrNameLst>
                                      </p:cBhvr>
                                      <p:by>
                                        <p:hsl h="7200000" s="0" l="0"/>
                                      </p:by>
                                    </p:animClr>
                                    <p:set>
                                      <p:cBhvr>
                                        <p:cTn id="20" dur="500" fill="hold"/>
                                        <p:tgtEl>
                                          <p:spTgt spid="1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21" presetClass="emph" presetSubtype="0" fill="hold" nodeType="withEffect">
                                  <p:stCondLst>
                                    <p:cond delay="0"/>
                                  </p:stCondLst>
                                  <p:childTnLst>
                                    <p:animClr clrSpc="hsl" dir="cw">
                                      <p:cBhvr override="childStyle">
                                        <p:cTn id="26" dur="500" fill="hold"/>
                                        <p:tgtEl>
                                          <p:spTgt spid="21"/>
                                        </p:tgtEl>
                                        <p:attrNameLst>
                                          <p:attrName>style.color</p:attrName>
                                        </p:attrNameLst>
                                      </p:cBhvr>
                                      <p:by>
                                        <p:hsl h="7200000" s="0" l="0"/>
                                      </p:by>
                                    </p:animClr>
                                    <p:animClr clrSpc="hsl" dir="cw">
                                      <p:cBhvr>
                                        <p:cTn id="27" dur="500" fill="hold"/>
                                        <p:tgtEl>
                                          <p:spTgt spid="21"/>
                                        </p:tgtEl>
                                        <p:attrNameLst>
                                          <p:attrName>fillcolor</p:attrName>
                                        </p:attrNameLst>
                                      </p:cBhvr>
                                      <p:by>
                                        <p:hsl h="7200000" s="0" l="0"/>
                                      </p:by>
                                    </p:animClr>
                                    <p:animClr clrSpc="hsl" dir="cw">
                                      <p:cBhvr>
                                        <p:cTn id="28" dur="500" fill="hold"/>
                                        <p:tgtEl>
                                          <p:spTgt spid="21"/>
                                        </p:tgtEl>
                                        <p:attrNameLst>
                                          <p:attrName>stroke.color</p:attrName>
                                        </p:attrNameLst>
                                      </p:cBhvr>
                                      <p:by>
                                        <p:hsl h="7200000" s="0" l="0"/>
                                      </p:by>
                                    </p:animClr>
                                    <p:set>
                                      <p:cBhvr>
                                        <p:cTn id="29" dur="500" fill="hold"/>
                                        <p:tgtEl>
                                          <p:spTgt spid="21"/>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21" presetClass="emph" presetSubtype="0" fill="hold" nodeType="withEffect">
                                  <p:stCondLst>
                                    <p:cond delay="0"/>
                                  </p:stCondLst>
                                  <p:childTnLst>
                                    <p:animClr clrSpc="hsl" dir="cw">
                                      <p:cBhvr override="childStyle">
                                        <p:cTn id="35" dur="500" fill="hold"/>
                                        <p:tgtEl>
                                          <p:spTgt spid="23"/>
                                        </p:tgtEl>
                                        <p:attrNameLst>
                                          <p:attrName>style.color</p:attrName>
                                        </p:attrNameLst>
                                      </p:cBhvr>
                                      <p:by>
                                        <p:hsl h="7200000" s="0" l="0"/>
                                      </p:by>
                                    </p:animClr>
                                    <p:animClr clrSpc="hsl" dir="cw">
                                      <p:cBhvr>
                                        <p:cTn id="36" dur="500" fill="hold"/>
                                        <p:tgtEl>
                                          <p:spTgt spid="23"/>
                                        </p:tgtEl>
                                        <p:attrNameLst>
                                          <p:attrName>fillcolor</p:attrName>
                                        </p:attrNameLst>
                                      </p:cBhvr>
                                      <p:by>
                                        <p:hsl h="7200000" s="0" l="0"/>
                                      </p:by>
                                    </p:animClr>
                                    <p:animClr clrSpc="hsl" dir="cw">
                                      <p:cBhvr>
                                        <p:cTn id="37" dur="500" fill="hold"/>
                                        <p:tgtEl>
                                          <p:spTgt spid="23"/>
                                        </p:tgtEl>
                                        <p:attrNameLst>
                                          <p:attrName>stroke.color</p:attrName>
                                        </p:attrNameLst>
                                      </p:cBhvr>
                                      <p:by>
                                        <p:hsl h="7200000" s="0" l="0"/>
                                      </p:by>
                                    </p:animClr>
                                    <p:set>
                                      <p:cBhvr>
                                        <p:cTn id="38" dur="500" fill="hold"/>
                                        <p:tgtEl>
                                          <p:spTgt spid="23"/>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21" presetClass="emph" presetSubtype="0" fill="hold" nodeType="withEffect">
                                  <p:stCondLst>
                                    <p:cond delay="0"/>
                                  </p:stCondLst>
                                  <p:childTnLst>
                                    <p:animClr clrSpc="hsl" dir="cw">
                                      <p:cBhvr override="childStyle">
                                        <p:cTn id="44" dur="500" fill="hold"/>
                                        <p:tgtEl>
                                          <p:spTgt spid="25"/>
                                        </p:tgtEl>
                                        <p:attrNameLst>
                                          <p:attrName>style.color</p:attrName>
                                        </p:attrNameLst>
                                      </p:cBhvr>
                                      <p:by>
                                        <p:hsl h="7200000" s="0" l="0"/>
                                      </p:by>
                                    </p:animClr>
                                    <p:animClr clrSpc="hsl" dir="cw">
                                      <p:cBhvr>
                                        <p:cTn id="45" dur="500" fill="hold"/>
                                        <p:tgtEl>
                                          <p:spTgt spid="25"/>
                                        </p:tgtEl>
                                        <p:attrNameLst>
                                          <p:attrName>fillcolor</p:attrName>
                                        </p:attrNameLst>
                                      </p:cBhvr>
                                      <p:by>
                                        <p:hsl h="7200000" s="0" l="0"/>
                                      </p:by>
                                    </p:animClr>
                                    <p:animClr clrSpc="hsl" dir="cw">
                                      <p:cBhvr>
                                        <p:cTn id="46" dur="500" fill="hold"/>
                                        <p:tgtEl>
                                          <p:spTgt spid="25"/>
                                        </p:tgtEl>
                                        <p:attrNameLst>
                                          <p:attrName>stroke.color</p:attrName>
                                        </p:attrNameLst>
                                      </p:cBhvr>
                                      <p:by>
                                        <p:hsl h="7200000" s="0" l="0"/>
                                      </p:by>
                                    </p:animClr>
                                    <p:set>
                                      <p:cBhvr>
                                        <p:cTn id="47" dur="500" fill="hold"/>
                                        <p:tgtEl>
                                          <p:spTgt spid="25"/>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21" presetClass="emph" presetSubtype="0" fill="hold" nodeType="withEffect">
                                  <p:stCondLst>
                                    <p:cond delay="0"/>
                                  </p:stCondLst>
                                  <p:childTnLst>
                                    <p:animClr clrSpc="hsl" dir="cw">
                                      <p:cBhvr override="childStyle">
                                        <p:cTn id="53" dur="500" fill="hold"/>
                                        <p:tgtEl>
                                          <p:spTgt spid="27"/>
                                        </p:tgtEl>
                                        <p:attrNameLst>
                                          <p:attrName>style.color</p:attrName>
                                        </p:attrNameLst>
                                      </p:cBhvr>
                                      <p:by>
                                        <p:hsl h="7200000" s="0" l="0"/>
                                      </p:by>
                                    </p:animClr>
                                    <p:animClr clrSpc="hsl" dir="cw">
                                      <p:cBhvr>
                                        <p:cTn id="54" dur="500" fill="hold"/>
                                        <p:tgtEl>
                                          <p:spTgt spid="27"/>
                                        </p:tgtEl>
                                        <p:attrNameLst>
                                          <p:attrName>fillcolor</p:attrName>
                                        </p:attrNameLst>
                                      </p:cBhvr>
                                      <p:by>
                                        <p:hsl h="7200000" s="0" l="0"/>
                                      </p:by>
                                    </p:animClr>
                                    <p:animClr clrSpc="hsl" dir="cw">
                                      <p:cBhvr>
                                        <p:cTn id="55" dur="500" fill="hold"/>
                                        <p:tgtEl>
                                          <p:spTgt spid="27"/>
                                        </p:tgtEl>
                                        <p:attrNameLst>
                                          <p:attrName>stroke.color</p:attrName>
                                        </p:attrNameLst>
                                      </p:cBhvr>
                                      <p:by>
                                        <p:hsl h="7200000" s="0" l="0"/>
                                      </p:by>
                                    </p:animClr>
                                    <p:set>
                                      <p:cBhvr>
                                        <p:cTn id="56"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C78F-BFD5-53EC-3D38-98394679C29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BDE27E-C058-FF1A-6432-870550DC57DD}"/>
              </a:ext>
            </a:extLst>
          </p:cNvPr>
          <p:cNvSpPr>
            <a:spLocks noGrp="1"/>
          </p:cNvSpPr>
          <p:nvPr>
            <p:ph type="title"/>
          </p:nvPr>
        </p:nvSpPr>
        <p:spPr>
          <a:xfrm>
            <a:off x="710119" y="259976"/>
            <a:ext cx="10535056" cy="914400"/>
          </a:xfrm>
        </p:spPr>
        <p:txBody>
          <a:bodyPr/>
          <a:lstStyle/>
          <a:p>
            <a:r>
              <a:rPr lang="en-US">
                <a:latin typeface="Arial" panose="020B0604020202020204" pitchFamily="34" charset="0"/>
                <a:cs typeface="Arial" panose="020B0604020202020204" pitchFamily="34" charset="0"/>
              </a:rPr>
              <a:t>Additional Protection Is Seldom Used</a:t>
            </a:r>
          </a:p>
        </p:txBody>
      </p:sp>
      <p:sp>
        <p:nvSpPr>
          <p:cNvPr id="2" name="TextBox 1">
            <a:extLst>
              <a:ext uri="{FF2B5EF4-FFF2-40B4-BE49-F238E27FC236}">
                <a16:creationId xmlns:a16="http://schemas.microsoft.com/office/drawing/2014/main" id="{6196C243-F342-9C5A-C418-467E47687D99}"/>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40308248</a:t>
            </a:r>
          </a:p>
        </p:txBody>
      </p:sp>
      <p:pic>
        <p:nvPicPr>
          <p:cNvPr id="6" name="Picture 5">
            <a:extLst>
              <a:ext uri="{FF2B5EF4-FFF2-40B4-BE49-F238E27FC236}">
                <a16:creationId xmlns:a16="http://schemas.microsoft.com/office/drawing/2014/main" id="{F8A1693B-2E82-9348-1B2C-C2A7E69BA726}"/>
              </a:ext>
            </a:extLst>
          </p:cNvPr>
          <p:cNvPicPr>
            <a:picLocks noChangeAspect="1"/>
          </p:cNvPicPr>
          <p:nvPr/>
        </p:nvPicPr>
        <p:blipFill>
          <a:blip r:embed="rId2"/>
          <a:stretch>
            <a:fillRect/>
          </a:stretch>
        </p:blipFill>
        <p:spPr>
          <a:xfrm>
            <a:off x="1901691" y="1269941"/>
            <a:ext cx="8146570" cy="5054658"/>
          </a:xfrm>
          <a:prstGeom prst="rect">
            <a:avLst/>
          </a:prstGeom>
        </p:spPr>
      </p:pic>
      <p:sp>
        <p:nvSpPr>
          <p:cNvPr id="8" name="Rectangle 7">
            <a:extLst>
              <a:ext uri="{FF2B5EF4-FFF2-40B4-BE49-F238E27FC236}">
                <a16:creationId xmlns:a16="http://schemas.microsoft.com/office/drawing/2014/main" id="{6C2F890A-3F76-EB5E-58BD-943873C92799}"/>
              </a:ext>
            </a:extLst>
          </p:cNvPr>
          <p:cNvSpPr/>
          <p:nvPr/>
        </p:nvSpPr>
        <p:spPr>
          <a:xfrm>
            <a:off x="2880463" y="3214878"/>
            <a:ext cx="2562263" cy="1797770"/>
          </a:xfrm>
          <a:prstGeom prst="rect">
            <a:avLst/>
          </a:prstGeom>
          <a:noFill/>
          <a:ln w="28575">
            <a:solidFill>
              <a:srgbClr val="1B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 Placeholder 2">
            <a:extLst>
              <a:ext uri="{FF2B5EF4-FFF2-40B4-BE49-F238E27FC236}">
                <a16:creationId xmlns:a16="http://schemas.microsoft.com/office/drawing/2014/main" id="{1CF73126-742E-8BA5-C5F5-6FF20BF577D5}"/>
              </a:ext>
            </a:extLst>
          </p:cNvPr>
          <p:cNvSpPr>
            <a:spLocks noGrp="1"/>
          </p:cNvSpPr>
          <p:nvPr>
            <p:ph type="body" sz="quarter" idx="10"/>
          </p:nvPr>
        </p:nvSpPr>
        <p:spPr>
          <a:xfrm>
            <a:off x="5721246" y="3607601"/>
            <a:ext cx="4022361" cy="1198860"/>
          </a:xfrm>
        </p:spPr>
        <p:txBody>
          <a:bodyPr vert="horz" lIns="91440" tIns="45720" rIns="91440" bIns="45720" rtlCol="0" anchor="t">
            <a:noAutofit/>
          </a:bodyPr>
          <a:lstStyle/>
          <a:p>
            <a:pPr marL="0" indent="0">
              <a:lnSpc>
                <a:spcPct val="150000"/>
              </a:lnSpc>
              <a:spcBef>
                <a:spcPts val="0"/>
              </a:spcBef>
              <a:buNone/>
            </a:pPr>
            <a:r>
              <a:rPr lang="en-US" sz="2000">
                <a:latin typeface="Avenir Next" panose="020B0503020202020204" pitchFamily="34" charset="0"/>
                <a:cs typeface="Arial"/>
              </a:rPr>
              <a:t>Enhanced Radiation Protection Devices</a:t>
            </a:r>
            <a:endParaRPr lang="en-US" sz="2000">
              <a:latin typeface="Avenir Next" panose="020B0503020202020204" pitchFamily="34" charset="0"/>
            </a:endParaRPr>
          </a:p>
        </p:txBody>
      </p:sp>
      <p:sp>
        <p:nvSpPr>
          <p:cNvPr id="10" name="Text Placeholder 2">
            <a:extLst>
              <a:ext uri="{FF2B5EF4-FFF2-40B4-BE49-F238E27FC236}">
                <a16:creationId xmlns:a16="http://schemas.microsoft.com/office/drawing/2014/main" id="{F3BA0AEF-6A5D-E948-97C4-FB279D13FD42}"/>
              </a:ext>
            </a:extLst>
          </p:cNvPr>
          <p:cNvSpPr txBox="1">
            <a:spLocks/>
          </p:cNvSpPr>
          <p:nvPr/>
        </p:nvSpPr>
        <p:spPr>
          <a:xfrm>
            <a:off x="0" y="5860126"/>
            <a:ext cx="12192000" cy="7351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2000" b="1" i="0" u="none" strike="noStrike" kern="1200" cap="none" spc="0" normalizeH="0" baseline="0" noProof="0">
                <a:ln>
                  <a:noFill/>
                </a:ln>
                <a:solidFill>
                  <a:srgbClr val="C12032"/>
                </a:solidFill>
                <a:effectLst/>
                <a:uLnTx/>
                <a:uFillTx/>
                <a:latin typeface="Avenir Next Demi Bold" panose="020B0503020202020204" pitchFamily="34" charset="0"/>
                <a:ea typeface="+mn-ea"/>
                <a:cs typeface="Arial"/>
                <a:sym typeface="Arial"/>
              </a:rPr>
              <a:t>Limited Access + Resource Intensive</a:t>
            </a:r>
            <a:endParaRPr kumimoji="0" lang="en-US" sz="2000" b="1" i="0" u="none" strike="noStrike" kern="1200" cap="none" spc="0" normalizeH="0" baseline="0" noProof="0">
              <a:ln>
                <a:noFill/>
              </a:ln>
              <a:solidFill>
                <a:srgbClr val="C12032"/>
              </a:solidFill>
              <a:effectLst/>
              <a:uLnTx/>
              <a:uFillTx/>
              <a:latin typeface="Avenir Next Demi Bold" panose="020B0503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11398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A934-A7C1-0D5C-2238-DE297B0DB8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F3F22C-1403-1D8F-25AC-786FF7BEBECD}"/>
              </a:ext>
            </a:extLst>
          </p:cNvPr>
          <p:cNvSpPr txBox="1"/>
          <p:nvPr/>
        </p:nvSpPr>
        <p:spPr>
          <a:xfrm>
            <a:off x="1" y="6315232"/>
            <a:ext cx="12192000"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a:cs typeface="Arial"/>
                <a:sym typeface="Arial"/>
              </a:rPr>
              <a:t>PMID: 40308248, 37124897</a:t>
            </a:r>
            <a:endParaRPr kumimoji="0" lang="en-US" sz="1200" b="0" i="0" u="sng" strike="noStrike" kern="0" cap="none" spc="0" normalizeH="0" baseline="0" noProof="0">
              <a:ln>
                <a:noFill/>
              </a:ln>
              <a:solidFill>
                <a:srgbClr val="000000"/>
              </a:solidFill>
              <a:effectLst/>
              <a:highlight>
                <a:srgbClr val="FFFFFF"/>
              </a:highlight>
              <a:uLnTx/>
              <a:uFillTx/>
              <a:latin typeface="Arial"/>
              <a:cs typeface="Arial"/>
              <a:sym typeface="Arial"/>
            </a:endParaRPr>
          </a:p>
        </p:txBody>
      </p:sp>
      <p:pic>
        <p:nvPicPr>
          <p:cNvPr id="5" name="Content Placeholder 4" descr="A graph of a number of people">
            <a:extLst>
              <a:ext uri="{FF2B5EF4-FFF2-40B4-BE49-F238E27FC236}">
                <a16:creationId xmlns:a16="http://schemas.microsoft.com/office/drawing/2014/main" id="{2483C47D-8B4C-319C-C4CF-709018002E8F}"/>
              </a:ext>
            </a:extLst>
          </p:cNvPr>
          <p:cNvPicPr>
            <a:picLocks noChangeAspect="1"/>
          </p:cNvPicPr>
          <p:nvPr/>
        </p:nvPicPr>
        <p:blipFill>
          <a:blip r:embed="rId2"/>
          <a:srcRect l="2162" t="2557" r="1301" b="3695"/>
          <a:stretch>
            <a:fillRect/>
          </a:stretch>
        </p:blipFill>
        <p:spPr>
          <a:xfrm>
            <a:off x="89894" y="1430620"/>
            <a:ext cx="7436762" cy="4282413"/>
          </a:xfrm>
          <a:prstGeom prst="rect">
            <a:avLst/>
          </a:prstGeom>
          <a:noFill/>
        </p:spPr>
      </p:pic>
      <p:sp>
        <p:nvSpPr>
          <p:cNvPr id="9" name="Title 1">
            <a:extLst>
              <a:ext uri="{FF2B5EF4-FFF2-40B4-BE49-F238E27FC236}">
                <a16:creationId xmlns:a16="http://schemas.microsoft.com/office/drawing/2014/main" id="{1E02D622-6F5E-3E5C-27CC-57C9DA47EB9F}"/>
              </a:ext>
            </a:extLst>
          </p:cNvPr>
          <p:cNvSpPr>
            <a:spLocks noGrp="1"/>
          </p:cNvSpPr>
          <p:nvPr>
            <p:ph type="title"/>
          </p:nvPr>
        </p:nvSpPr>
        <p:spPr>
          <a:xfrm>
            <a:off x="579120" y="198120"/>
            <a:ext cx="11039475" cy="914400"/>
          </a:xfrm>
        </p:spPr>
        <p:txBody>
          <a:bodyPr>
            <a:normAutofit/>
          </a:bodyPr>
          <a:lstStyle/>
          <a:p>
            <a:r>
              <a:rPr lang="en-US">
                <a:latin typeface="Arial" panose="020B0604020202020204" pitchFamily="34" charset="0"/>
                <a:cs typeface="Arial" panose="020B0604020202020204" pitchFamily="34" charset="0"/>
              </a:rPr>
              <a:t>Occupational Hazards—Orthopedic Injury</a:t>
            </a:r>
          </a:p>
        </p:txBody>
      </p:sp>
      <p:sp>
        <p:nvSpPr>
          <p:cNvPr id="4" name="TextBox 3">
            <a:extLst>
              <a:ext uri="{FF2B5EF4-FFF2-40B4-BE49-F238E27FC236}">
                <a16:creationId xmlns:a16="http://schemas.microsoft.com/office/drawing/2014/main" id="{E433B34F-CD79-9912-7AAB-825EAC3069C5}"/>
              </a:ext>
            </a:extLst>
          </p:cNvPr>
          <p:cNvSpPr txBox="1"/>
          <p:nvPr/>
        </p:nvSpPr>
        <p:spPr>
          <a:xfrm>
            <a:off x="8012431" y="1817370"/>
            <a:ext cx="3821430" cy="378565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Orthopedic injuries from wearing lead affect operators AND the staff nurses and technicians, who need to support multiple cases each day</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The annual prevalence of work-related MSK disease amongst all nurses is 77.2% with up to 65.5% requiring a leave of absence</a:t>
            </a:r>
          </a:p>
        </p:txBody>
      </p:sp>
    </p:spTree>
    <p:extLst>
      <p:ext uri="{BB962C8B-B14F-4D97-AF65-F5344CB8AC3E}">
        <p14:creationId xmlns:p14="http://schemas.microsoft.com/office/powerpoint/2010/main" val="88316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77E9-228C-7D3F-5A65-6532528984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830CA8-5073-F46A-8059-020E28901B87}"/>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9024739, 9024739, 27993508, 38094529 </a:t>
            </a:r>
          </a:p>
        </p:txBody>
      </p:sp>
      <p:sp>
        <p:nvSpPr>
          <p:cNvPr id="3" name="Text Placeholder 2">
            <a:extLst>
              <a:ext uri="{FF2B5EF4-FFF2-40B4-BE49-F238E27FC236}">
                <a16:creationId xmlns:a16="http://schemas.microsoft.com/office/drawing/2014/main" id="{B1BB3647-87C5-BC6D-C9B1-264F1A622FB7}"/>
              </a:ext>
            </a:extLst>
          </p:cNvPr>
          <p:cNvSpPr>
            <a:spLocks noGrp="1"/>
          </p:cNvSpPr>
          <p:nvPr>
            <p:ph type="body" sz="quarter" idx="10"/>
          </p:nvPr>
        </p:nvSpPr>
        <p:spPr>
          <a:xfrm>
            <a:off x="609600" y="1825626"/>
            <a:ext cx="10972800" cy="4041774"/>
          </a:xfrm>
          <a:ln>
            <a:noFill/>
          </a:ln>
        </p:spPr>
        <p:txBody>
          <a:bodyPr vert="horz" lIns="91440" tIns="45720" rIns="91440" bIns="45720" rtlCol="0" anchor="t">
            <a:noAutofit/>
          </a:bodyPr>
          <a:lstStyle/>
          <a:p>
            <a:pPr>
              <a:lnSpc>
                <a:spcPct val="150000"/>
              </a:lnSpc>
              <a:spcBef>
                <a:spcPts val="0"/>
              </a:spcBef>
            </a:pPr>
            <a:r>
              <a:rPr lang="en-US" sz="2000">
                <a:latin typeface="Arial" panose="020B0604020202020204" pitchFamily="34" charset="0"/>
                <a:cs typeface="Arial" panose="020B0604020202020204" pitchFamily="34" charset="0"/>
              </a:rPr>
              <a:t>The lumbar/cervical spine is most frequently affected. </a:t>
            </a:r>
          </a:p>
          <a:p>
            <a:pPr>
              <a:lnSpc>
                <a:spcPct val="150000"/>
              </a:lnSpc>
              <a:spcBef>
                <a:spcPts val="0"/>
              </a:spcBef>
            </a:pPr>
            <a:r>
              <a:rPr lang="en-US" sz="2000">
                <a:latin typeface="Arial" panose="020B0604020202020204" pitchFamily="34" charset="0"/>
                <a:cs typeface="Arial" panose="020B0604020202020204" pitchFamily="34" charset="0"/>
              </a:rPr>
              <a:t>A 15lb lead apron exerts about 300 psi of pressure in discs.</a:t>
            </a:r>
          </a:p>
          <a:p>
            <a:pPr>
              <a:lnSpc>
                <a:spcPct val="150000"/>
              </a:lnSpc>
              <a:spcBef>
                <a:spcPts val="0"/>
              </a:spcBef>
            </a:pPr>
            <a:r>
              <a:rPr lang="en-US" sz="2000">
                <a:latin typeface="Arial" panose="020B0604020202020204" pitchFamily="34" charset="0"/>
                <a:cs typeface="Arial" panose="020B0604020202020204" pitchFamily="34" charset="0"/>
              </a:rPr>
              <a:t>Lower back pain is prevalent in &gt;50% of frequent “lead” apron users. </a:t>
            </a:r>
          </a:p>
          <a:p>
            <a:pPr>
              <a:lnSpc>
                <a:spcPct val="150000"/>
              </a:lnSpc>
              <a:spcBef>
                <a:spcPts val="0"/>
              </a:spcBef>
            </a:pPr>
            <a:r>
              <a:rPr lang="en-US" sz="2000">
                <a:latin typeface="Arial" panose="020B0604020202020204" pitchFamily="34" charset="0"/>
                <a:cs typeface="Arial" panose="020B0604020202020204" pitchFamily="34" charset="0"/>
              </a:rPr>
              <a:t>Neck pain attributable to ceiling mounted monitors requiring frequent neck manipulation.</a:t>
            </a:r>
          </a:p>
          <a:p>
            <a:pPr>
              <a:lnSpc>
                <a:spcPct val="150000"/>
              </a:lnSpc>
              <a:spcBef>
                <a:spcPts val="0"/>
              </a:spcBef>
            </a:pPr>
            <a:r>
              <a:rPr lang="en-US" sz="2000">
                <a:latin typeface="Arial" panose="020B0604020202020204" pitchFamily="34" charset="0"/>
                <a:cs typeface="Arial" panose="020B0604020202020204" pitchFamily="34" charset="0"/>
              </a:rPr>
              <a:t>2023 SCAI Survey: </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66% described musculoskeletal pain attributable to wearing RPG or working in the catheterization lab</a:t>
            </a:r>
          </a:p>
          <a:p>
            <a:pPr lvl="1">
              <a:lnSpc>
                <a:spcPct val="150000"/>
              </a:lnSpc>
              <a:spcBef>
                <a:spcPts val="0"/>
              </a:spcBef>
              <a:buFont typeface="Arial" panose="020B0604020202020204" pitchFamily="34" charset="0"/>
              <a:buChar char="•"/>
            </a:pPr>
            <a:r>
              <a:rPr lang="en-US" sz="1600">
                <a:latin typeface="Arial" panose="020B0604020202020204" pitchFamily="34" charset="0"/>
                <a:cs typeface="Arial" panose="020B0604020202020204" pitchFamily="34" charset="0"/>
              </a:rPr>
              <a:t>79% reported similar injury in colleagues or staff </a:t>
            </a:r>
          </a:p>
          <a:p>
            <a:pPr>
              <a:lnSpc>
                <a:spcPct val="150000"/>
              </a:lnSpc>
              <a:spcBef>
                <a:spcPts val="0"/>
              </a:spcBef>
            </a:pPr>
            <a:r>
              <a:rPr lang="en-US" sz="2000">
                <a:latin typeface="Arial" panose="020B0604020202020204" pitchFamily="34" charset="0"/>
                <a:cs typeface="Arial" panose="020B0604020202020204" pitchFamily="34" charset="0"/>
              </a:rPr>
              <a:t>Ergonomics of lab greatly influence musculoskeletal health. </a:t>
            </a:r>
          </a:p>
          <a:p>
            <a:pPr>
              <a:lnSpc>
                <a:spcPct val="150000"/>
              </a:lnSpc>
              <a:spcBef>
                <a:spcPts val="0"/>
              </a:spcBef>
            </a:pPr>
            <a:r>
              <a:rPr lang="en-US" sz="2000">
                <a:latin typeface="Arial" panose="020B0604020202020204" pitchFamily="34" charset="0"/>
                <a:cs typeface="Arial" panose="020B0604020202020204" pitchFamily="34" charset="0"/>
              </a:rPr>
              <a:t>Imagers are at particular risk, given the abnormal mechanics of holding a TEE probe.</a:t>
            </a:r>
          </a:p>
        </p:txBody>
      </p:sp>
      <p:sp>
        <p:nvSpPr>
          <p:cNvPr id="9" name="Title 1">
            <a:extLst>
              <a:ext uri="{FF2B5EF4-FFF2-40B4-BE49-F238E27FC236}">
                <a16:creationId xmlns:a16="http://schemas.microsoft.com/office/drawing/2014/main" id="{A71E89BE-E813-80C7-4E97-9ACF8F7D117B}"/>
              </a:ext>
            </a:extLst>
          </p:cNvPr>
          <p:cNvSpPr>
            <a:spLocks noGrp="1"/>
          </p:cNvSpPr>
          <p:nvPr>
            <p:ph type="title"/>
          </p:nvPr>
        </p:nvSpPr>
        <p:spPr>
          <a:xfrm>
            <a:off x="609600" y="457200"/>
            <a:ext cx="10972800" cy="914400"/>
          </a:xfrm>
        </p:spPr>
        <p:txBody>
          <a:bodyPr>
            <a:normAutofit/>
          </a:bodyPr>
          <a:lstStyle/>
          <a:p>
            <a:r>
              <a:rPr lang="en-US">
                <a:latin typeface="Arial" panose="020B0604020202020204" pitchFamily="34" charset="0"/>
                <a:cs typeface="Arial" panose="020B0604020202020204" pitchFamily="34" charset="0"/>
              </a:rPr>
              <a:t>Occupational Hazards—Orthopedic Injury</a:t>
            </a:r>
          </a:p>
        </p:txBody>
      </p:sp>
    </p:spTree>
    <p:extLst>
      <p:ext uri="{BB962C8B-B14F-4D97-AF65-F5344CB8AC3E}">
        <p14:creationId xmlns:p14="http://schemas.microsoft.com/office/powerpoint/2010/main" val="122773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0AF4-0E11-D93E-FA8D-68453564273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54D2D30-2B71-753D-3136-33C84F84B4A4}"/>
              </a:ext>
            </a:extLst>
          </p:cNvPr>
          <p:cNvSpPr>
            <a:spLocks noGrp="1"/>
          </p:cNvSpPr>
          <p:nvPr>
            <p:ph type="body" sz="quarter" idx="10"/>
          </p:nvPr>
        </p:nvSpPr>
        <p:spPr>
          <a:ln>
            <a:noFill/>
          </a:ln>
        </p:spPr>
        <p:txBody>
          <a:bodyPr vert="horz" lIns="91440" tIns="45720" rIns="91440" bIns="45720" rtlCol="0" anchor="t">
            <a:noAutofit/>
          </a:bodyPr>
          <a:lstStyle/>
          <a:p>
            <a:pPr>
              <a:lnSpc>
                <a:spcPct val="150000"/>
              </a:lnSpc>
              <a:spcBef>
                <a:spcPts val="0"/>
              </a:spcBef>
            </a:pPr>
            <a:r>
              <a:rPr lang="en-US" sz="2000" b="1"/>
              <a:t>Interventional physician</a:t>
            </a:r>
            <a:r>
              <a:rPr lang="en-US" sz="2000"/>
              <a:t>: highest exposure to radiation as primary operator.</a:t>
            </a:r>
          </a:p>
          <a:p>
            <a:pPr>
              <a:lnSpc>
                <a:spcPct val="150000"/>
              </a:lnSpc>
              <a:spcBef>
                <a:spcPts val="0"/>
              </a:spcBef>
            </a:pPr>
            <a:r>
              <a:rPr lang="en-US" sz="2000" b="1"/>
              <a:t>Advanced cardiac imagers</a:t>
            </a:r>
            <a:r>
              <a:rPr lang="en-US" sz="2000"/>
              <a:t>: present in structural and congenital interventional procedures and may be closest to the patient and image intensifier. Radiation exposure is often similar to or more than the most proximal procedural operator.</a:t>
            </a:r>
          </a:p>
          <a:p>
            <a:pPr>
              <a:lnSpc>
                <a:spcPct val="150000"/>
              </a:lnSpc>
              <a:spcBef>
                <a:spcPts val="0"/>
              </a:spcBef>
            </a:pPr>
            <a:r>
              <a:rPr lang="en-US" sz="2000" b="1"/>
              <a:t>Technologists and nurses</a:t>
            </a:r>
            <a:r>
              <a:rPr lang="en-US" sz="2000"/>
              <a:t>: see relatively less radiation due to their distance from the intensifier (via the inverse square rule). Primary operators should remain mindful when using fluoroscopy if staff approach the patient. </a:t>
            </a:r>
          </a:p>
        </p:txBody>
      </p:sp>
      <p:sp>
        <p:nvSpPr>
          <p:cNvPr id="2" name="TextBox 1">
            <a:extLst>
              <a:ext uri="{FF2B5EF4-FFF2-40B4-BE49-F238E27FC236}">
                <a16:creationId xmlns:a16="http://schemas.microsoft.com/office/drawing/2014/main" id="{221EFD76-031A-F071-6F5E-2CC7EA040299}"/>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40276545, 29544609, 38490315</a:t>
            </a:r>
          </a:p>
        </p:txBody>
      </p:sp>
      <p:sp>
        <p:nvSpPr>
          <p:cNvPr id="6" name="Title 1">
            <a:extLst>
              <a:ext uri="{FF2B5EF4-FFF2-40B4-BE49-F238E27FC236}">
                <a16:creationId xmlns:a16="http://schemas.microsoft.com/office/drawing/2014/main" id="{986E502D-63BD-690C-FF46-60FAE0E19441}"/>
              </a:ext>
            </a:extLst>
          </p:cNvPr>
          <p:cNvSpPr>
            <a:spLocks noGrp="1"/>
          </p:cNvSpPr>
          <p:nvPr>
            <p:ph type="title"/>
          </p:nvPr>
        </p:nvSpPr>
        <p:spPr>
          <a:xfrm>
            <a:off x="609600" y="457200"/>
            <a:ext cx="11325225" cy="914400"/>
          </a:xfrm>
        </p:spPr>
        <p:txBody>
          <a:bodyPr/>
          <a:lstStyle/>
          <a:p>
            <a:r>
              <a:rPr lang="en-US">
                <a:latin typeface="Arial" panose="020B0604020202020204" pitchFamily="34" charset="0"/>
                <a:cs typeface="Arial" panose="020B0604020202020204" pitchFamily="34" charset="0"/>
              </a:rPr>
              <a:t>Occupational Hazards—Ionizing Radiation</a:t>
            </a:r>
          </a:p>
        </p:txBody>
      </p:sp>
    </p:spTree>
    <p:extLst>
      <p:ext uri="{BB962C8B-B14F-4D97-AF65-F5344CB8AC3E}">
        <p14:creationId xmlns:p14="http://schemas.microsoft.com/office/powerpoint/2010/main" val="268767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7F5FA-6AD8-4AB3-D18E-86B14FDF8C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ED3AC6-5F50-B4CD-6C75-620819FF30E5}"/>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29170633, 29170633, 29170633</a:t>
            </a:r>
          </a:p>
        </p:txBody>
      </p:sp>
      <p:sp>
        <p:nvSpPr>
          <p:cNvPr id="6" name="Title 1">
            <a:extLst>
              <a:ext uri="{FF2B5EF4-FFF2-40B4-BE49-F238E27FC236}">
                <a16:creationId xmlns:a16="http://schemas.microsoft.com/office/drawing/2014/main" id="{6B158716-1E9D-3E2A-E5A4-A52156426AE5}"/>
              </a:ext>
            </a:extLst>
          </p:cNvPr>
          <p:cNvSpPr>
            <a:spLocks noGrp="1"/>
          </p:cNvSpPr>
          <p:nvPr>
            <p:ph type="title"/>
          </p:nvPr>
        </p:nvSpPr>
        <p:spPr>
          <a:xfrm>
            <a:off x="609600" y="457200"/>
            <a:ext cx="11582400" cy="914400"/>
          </a:xfrm>
        </p:spPr>
        <p:txBody>
          <a:bodyPr/>
          <a:lstStyle/>
          <a:p>
            <a:r>
              <a:rPr lang="en-US">
                <a:latin typeface="Arial" panose="020B0604020202020204" pitchFamily="34" charset="0"/>
                <a:cs typeface="Arial" panose="020B0604020202020204" pitchFamily="34" charset="0"/>
              </a:rPr>
              <a:t>Occupational Hazards—Female Health</a:t>
            </a:r>
          </a:p>
        </p:txBody>
      </p:sp>
      <p:pic>
        <p:nvPicPr>
          <p:cNvPr id="5" name="Content Placeholder 4" descr="A table with text and numbers">
            <a:extLst>
              <a:ext uri="{FF2B5EF4-FFF2-40B4-BE49-F238E27FC236}">
                <a16:creationId xmlns:a16="http://schemas.microsoft.com/office/drawing/2014/main" id="{37D4B266-BC2B-FF63-479F-AA30E905B0DF}"/>
              </a:ext>
            </a:extLst>
          </p:cNvPr>
          <p:cNvPicPr>
            <a:picLocks noChangeAspect="1"/>
          </p:cNvPicPr>
          <p:nvPr/>
        </p:nvPicPr>
        <p:blipFill>
          <a:blip r:embed="rId2"/>
          <a:stretch>
            <a:fillRect/>
          </a:stretch>
        </p:blipFill>
        <p:spPr>
          <a:xfrm>
            <a:off x="2421736" y="1987394"/>
            <a:ext cx="7348528" cy="4207032"/>
          </a:xfrm>
          <a:prstGeom prst="rect">
            <a:avLst/>
          </a:prstGeom>
          <a:noFill/>
        </p:spPr>
      </p:pic>
      <p:sp>
        <p:nvSpPr>
          <p:cNvPr id="9" name="Text Placeholder 2">
            <a:extLst>
              <a:ext uri="{FF2B5EF4-FFF2-40B4-BE49-F238E27FC236}">
                <a16:creationId xmlns:a16="http://schemas.microsoft.com/office/drawing/2014/main" id="{D70A59E5-3A4C-2ABC-D1DC-C85E27254CD2}"/>
              </a:ext>
            </a:extLst>
          </p:cNvPr>
          <p:cNvSpPr txBox="1">
            <a:spLocks/>
          </p:cNvSpPr>
          <p:nvPr/>
        </p:nvSpPr>
        <p:spPr>
          <a:xfrm>
            <a:off x="609600" y="1304926"/>
            <a:ext cx="10972800" cy="404177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rPr>
              <a:t>Fetal Effects </a:t>
            </a:r>
          </a:p>
        </p:txBody>
      </p:sp>
    </p:spTree>
    <p:extLst>
      <p:ext uri="{BB962C8B-B14F-4D97-AF65-F5344CB8AC3E}">
        <p14:creationId xmlns:p14="http://schemas.microsoft.com/office/powerpoint/2010/main" val="1530334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53784-B0CE-36A5-3557-AD3020BAE75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3C2FCC2-0AA1-B7F2-3CB2-10853EC9266A}"/>
              </a:ext>
            </a:extLst>
          </p:cNvPr>
          <p:cNvSpPr>
            <a:spLocks noGrp="1"/>
          </p:cNvSpPr>
          <p:nvPr>
            <p:ph type="title"/>
          </p:nvPr>
        </p:nvSpPr>
        <p:spPr>
          <a:xfrm>
            <a:off x="609600" y="457200"/>
            <a:ext cx="11582400" cy="914400"/>
          </a:xfrm>
        </p:spPr>
        <p:txBody>
          <a:bodyPr/>
          <a:lstStyle/>
          <a:p>
            <a:r>
              <a:rPr lang="en-US">
                <a:latin typeface="Arial" panose="020B0604020202020204" pitchFamily="34" charset="0"/>
                <a:cs typeface="Arial" panose="020B0604020202020204" pitchFamily="34" charset="0"/>
              </a:rPr>
              <a:t>Occupational Hazards—Female Health</a:t>
            </a:r>
          </a:p>
        </p:txBody>
      </p:sp>
      <p:sp>
        <p:nvSpPr>
          <p:cNvPr id="5" name="Text Placeholder 2">
            <a:extLst>
              <a:ext uri="{FF2B5EF4-FFF2-40B4-BE49-F238E27FC236}">
                <a16:creationId xmlns:a16="http://schemas.microsoft.com/office/drawing/2014/main" id="{1FB8F72A-19E2-DABD-A0DD-9DFE13765CA3}"/>
              </a:ext>
            </a:extLst>
          </p:cNvPr>
          <p:cNvSpPr txBox="1">
            <a:spLocks/>
          </p:cNvSpPr>
          <p:nvPr/>
        </p:nvSpPr>
        <p:spPr>
          <a:xfrm>
            <a:off x="609600" y="1304926"/>
            <a:ext cx="10972800" cy="404177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rPr>
              <a:t>Deterministic Risk—Threshold Dependent</a:t>
            </a:r>
          </a:p>
        </p:txBody>
      </p:sp>
      <p:pic>
        <p:nvPicPr>
          <p:cNvPr id="6" name="Picture 2" descr="Graphic Showing Radiation Dose Limits for a Pregnant Interventional Cardiologist and Radiation Outfit Checklist">
            <a:extLst>
              <a:ext uri="{FF2B5EF4-FFF2-40B4-BE49-F238E27FC236}">
                <a16:creationId xmlns:a16="http://schemas.microsoft.com/office/drawing/2014/main" id="{C0FEA563-D8F0-3273-1F4B-4DD8FA8638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2503422" y="1825752"/>
            <a:ext cx="7185155" cy="4041648"/>
          </a:xfrm>
          <a:prstGeom prst="rect">
            <a:avLst/>
          </a:prstGeom>
          <a:solidFill>
            <a:srgbClr val="FFFFFF"/>
          </a:solidFill>
        </p:spPr>
      </p:pic>
      <p:sp>
        <p:nvSpPr>
          <p:cNvPr id="8" name="TextBox 7">
            <a:extLst>
              <a:ext uri="{FF2B5EF4-FFF2-40B4-BE49-F238E27FC236}">
                <a16:creationId xmlns:a16="http://schemas.microsoft.com/office/drawing/2014/main" id="{E67DE3D5-ED4F-3203-BFBD-D5399E956536}"/>
              </a:ext>
            </a:extLst>
          </p:cNvPr>
          <p:cNvSpPr txBox="1"/>
          <p:nvPr/>
        </p:nvSpPr>
        <p:spPr>
          <a:xfrm>
            <a:off x="1" y="57564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err="1">
                <a:ln>
                  <a:noFill/>
                </a:ln>
                <a:solidFill>
                  <a:srgbClr val="000000"/>
                </a:solidFill>
                <a:effectLst/>
                <a:uLnTx/>
                <a:uFillTx/>
                <a:latin typeface="Avenir Next" panose="020B0503020202020204" pitchFamily="34" charset="0"/>
                <a:cs typeface="Arial"/>
                <a:sym typeface="Arial"/>
              </a:rPr>
              <a:t>Tamirisa</a:t>
            </a: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 Toll of Radiation and Lead on Physicians and CV Professionals: A Female Perspective​, SCAI Radiation Summit Presentation, May 2025.​</a:t>
            </a:r>
          </a:p>
        </p:txBody>
      </p:sp>
    </p:spTree>
    <p:extLst>
      <p:ext uri="{BB962C8B-B14F-4D97-AF65-F5344CB8AC3E}">
        <p14:creationId xmlns:p14="http://schemas.microsoft.com/office/powerpoint/2010/main" val="1790644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620E-294B-6C9B-AA3A-32417D2210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02649E-13D5-8118-F9F6-9DD0CF5A0646}"/>
              </a:ext>
            </a:extLst>
          </p:cNvPr>
          <p:cNvSpPr>
            <a:spLocks noGrp="1"/>
          </p:cNvSpPr>
          <p:nvPr>
            <p:ph type="body" sz="quarter" idx="10"/>
          </p:nvPr>
        </p:nvSpPr>
        <p:spPr>
          <a:xfrm>
            <a:off x="6096000" y="1825626"/>
            <a:ext cx="5486400" cy="4041774"/>
          </a:xfrm>
          <a:ln>
            <a:noFill/>
          </a:ln>
        </p:spPr>
        <p:txBody>
          <a:bodyPr vert="horz" lIns="91440" tIns="45720" rIns="91440" bIns="45720" rtlCol="0" anchor="t">
            <a:noAutofit/>
          </a:bodyPr>
          <a:lstStyle/>
          <a:p>
            <a:pPr marL="0" indent="0" algn="ctr">
              <a:lnSpc>
                <a:spcPct val="150000"/>
              </a:lnSpc>
              <a:spcBef>
                <a:spcPts val="0"/>
              </a:spcBef>
              <a:buNone/>
            </a:pPr>
            <a:r>
              <a:rPr lang="en-US" sz="2000">
                <a:latin typeface="Arial" panose="020B0604020202020204" pitchFamily="34" charset="0"/>
                <a:cs typeface="Arial" panose="020B0604020202020204" pitchFamily="34" charset="0"/>
              </a:rPr>
              <a:t>Females/males were equally concerned about radiation exposure for personal well-being. </a:t>
            </a:r>
          </a:p>
          <a:p>
            <a:pPr marL="0" indent="0" algn="ctr">
              <a:lnSpc>
                <a:spcPct val="150000"/>
              </a:lnSpc>
              <a:spcBef>
                <a:spcPts val="0"/>
              </a:spcBef>
              <a:buNone/>
            </a:pPr>
            <a:endParaRPr lang="en-US" sz="2000">
              <a:latin typeface="Arial" panose="020B0604020202020204" pitchFamily="34" charset="0"/>
              <a:cs typeface="Arial" panose="020B0604020202020204" pitchFamily="34" charset="0"/>
            </a:endParaRPr>
          </a:p>
          <a:p>
            <a:pPr marL="0" indent="0" algn="ctr">
              <a:lnSpc>
                <a:spcPct val="150000"/>
              </a:lnSpc>
              <a:spcBef>
                <a:spcPts val="0"/>
              </a:spcBef>
              <a:buNone/>
            </a:pPr>
            <a:r>
              <a:rPr lang="en-US" sz="2000">
                <a:latin typeface="Arial" panose="020B0604020202020204" pitchFamily="34" charset="0"/>
                <a:cs typeface="Arial" panose="020B0604020202020204" pitchFamily="34" charset="0"/>
              </a:rPr>
              <a:t>However, females were more likely to be concerned about radiation exposure during childbearing.</a:t>
            </a:r>
          </a:p>
          <a:p>
            <a:pPr marL="0" indent="0" algn="ctr">
              <a:lnSpc>
                <a:spcPct val="150000"/>
              </a:lnSpc>
              <a:spcBef>
                <a:spcPts val="0"/>
              </a:spcBef>
              <a:buNone/>
            </a:pPr>
            <a:endParaRPr lang="en-US" sz="2000">
              <a:latin typeface="Avenir Next" panose="020B0503020202020204" pitchFamily="34" charset="0"/>
            </a:endParaRPr>
          </a:p>
          <a:p>
            <a:pPr marL="0" indent="0" algn="ctr">
              <a:lnSpc>
                <a:spcPct val="150000"/>
              </a:lnSpc>
              <a:spcBef>
                <a:spcPts val="0"/>
              </a:spcBef>
              <a:buNone/>
            </a:pPr>
            <a:endParaRPr lang="en-US" sz="2000">
              <a:latin typeface="Avenir Next" panose="020B0503020202020204" pitchFamily="34" charset="0"/>
            </a:endParaRPr>
          </a:p>
          <a:p>
            <a:pPr marL="0" indent="0" algn="ctr">
              <a:lnSpc>
                <a:spcPct val="150000"/>
              </a:lnSpc>
              <a:spcBef>
                <a:spcPts val="0"/>
              </a:spcBef>
              <a:buNone/>
            </a:pPr>
            <a:r>
              <a:rPr lang="en-US" sz="2000" b="1">
                <a:solidFill>
                  <a:srgbClr val="C12032"/>
                </a:solidFill>
                <a:latin typeface="Avenir Next Demi Bold" panose="020B0503020202020204" pitchFamily="34" charset="0"/>
              </a:rPr>
              <a:t>Missed career opportunities and retention Loss-Talent Cliff</a:t>
            </a:r>
          </a:p>
        </p:txBody>
      </p:sp>
      <p:sp>
        <p:nvSpPr>
          <p:cNvPr id="7" name="Title 1">
            <a:extLst>
              <a:ext uri="{FF2B5EF4-FFF2-40B4-BE49-F238E27FC236}">
                <a16:creationId xmlns:a16="http://schemas.microsoft.com/office/drawing/2014/main" id="{D25B8463-8EDF-9472-0795-8609C65937B9}"/>
              </a:ext>
            </a:extLst>
          </p:cNvPr>
          <p:cNvSpPr>
            <a:spLocks noGrp="1"/>
          </p:cNvSpPr>
          <p:nvPr>
            <p:ph type="title"/>
          </p:nvPr>
        </p:nvSpPr>
        <p:spPr>
          <a:xfrm>
            <a:off x="609600" y="457200"/>
            <a:ext cx="11077575" cy="914400"/>
          </a:xfrm>
        </p:spPr>
        <p:txBody>
          <a:bodyPr/>
          <a:lstStyle/>
          <a:p>
            <a:r>
              <a:rPr lang="en-US">
                <a:latin typeface="Arial" panose="020B0604020202020204" pitchFamily="34" charset="0"/>
                <a:cs typeface="Arial" panose="020B0604020202020204" pitchFamily="34" charset="0"/>
              </a:rPr>
              <a:t>Occupational Hazards—Female Health</a:t>
            </a:r>
          </a:p>
        </p:txBody>
      </p:sp>
      <p:sp>
        <p:nvSpPr>
          <p:cNvPr id="2" name="TextBox 1">
            <a:extLst>
              <a:ext uri="{FF2B5EF4-FFF2-40B4-BE49-F238E27FC236}">
                <a16:creationId xmlns:a16="http://schemas.microsoft.com/office/drawing/2014/main" id="{10B4B464-DBB9-7F66-A3A8-D614CF2B96EE}"/>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34446162 </a:t>
            </a:r>
          </a:p>
        </p:txBody>
      </p:sp>
      <p:pic>
        <p:nvPicPr>
          <p:cNvPr id="5" name="Picture 2">
            <a:extLst>
              <a:ext uri="{FF2B5EF4-FFF2-40B4-BE49-F238E27FC236}">
                <a16:creationId xmlns:a16="http://schemas.microsoft.com/office/drawing/2014/main" id="{627206B6-38B5-1832-C2D6-1F489A8FD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5752"/>
            <a:ext cx="5214848" cy="4041648"/>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4A5CAFC4-0C12-1DB7-9F72-267A9285BB87}"/>
              </a:ext>
            </a:extLst>
          </p:cNvPr>
          <p:cNvSpPr/>
          <p:nvPr/>
        </p:nvSpPr>
        <p:spPr>
          <a:xfrm>
            <a:off x="8375650" y="4662609"/>
            <a:ext cx="927100" cy="929188"/>
          </a:xfrm>
          <a:prstGeom prst="downArrow">
            <a:avLst/>
          </a:prstGeom>
          <a:solidFill>
            <a:srgbClr val="A4DBE7"/>
          </a:solidFill>
          <a:ln>
            <a:solidFill>
              <a:srgbClr val="1B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 Placeholder 2">
            <a:extLst>
              <a:ext uri="{FF2B5EF4-FFF2-40B4-BE49-F238E27FC236}">
                <a16:creationId xmlns:a16="http://schemas.microsoft.com/office/drawing/2014/main" id="{D9D0CFF7-E73A-E95A-1D17-52D8B8EE11A2}"/>
              </a:ext>
            </a:extLst>
          </p:cNvPr>
          <p:cNvSpPr txBox="1">
            <a:spLocks/>
          </p:cNvSpPr>
          <p:nvPr/>
        </p:nvSpPr>
        <p:spPr>
          <a:xfrm>
            <a:off x="609600" y="1304926"/>
            <a:ext cx="10972800" cy="404177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rPr>
              <a:t>One of the Barriers</a:t>
            </a:r>
          </a:p>
        </p:txBody>
      </p:sp>
    </p:spTree>
    <p:extLst>
      <p:ext uri="{BB962C8B-B14F-4D97-AF65-F5344CB8AC3E}">
        <p14:creationId xmlns:p14="http://schemas.microsoft.com/office/powerpoint/2010/main" val="427271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AFE3-364E-285C-2E6D-51F64748811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F65061A-A8C7-6B1A-8056-8690FF54C30A}"/>
              </a:ext>
            </a:extLst>
          </p:cNvPr>
          <p:cNvSpPr>
            <a:spLocks noGrp="1"/>
          </p:cNvSpPr>
          <p:nvPr>
            <p:ph type="title"/>
          </p:nvPr>
        </p:nvSpPr>
        <p:spPr>
          <a:xfrm>
            <a:off x="721122" y="247120"/>
            <a:ext cx="10972800" cy="914400"/>
          </a:xfrm>
        </p:spPr>
        <p:txBody>
          <a:bodyPr/>
          <a:lstStyle/>
          <a:p>
            <a:r>
              <a:rPr lang="en-US">
                <a:latin typeface="Arial" panose="020B0604020202020204" pitchFamily="34" charset="0"/>
                <a:cs typeface="Arial" panose="020B0604020202020204" pitchFamily="34" charset="0"/>
              </a:rPr>
              <a:t>Occupational Hazards—Female Health</a:t>
            </a:r>
          </a:p>
        </p:txBody>
      </p:sp>
      <p:sp>
        <p:nvSpPr>
          <p:cNvPr id="2" name="TextBox 1">
            <a:extLst>
              <a:ext uri="{FF2B5EF4-FFF2-40B4-BE49-F238E27FC236}">
                <a16:creationId xmlns:a16="http://schemas.microsoft.com/office/drawing/2014/main" id="{76C2C120-D2B0-6B06-E006-4AA12BDB1073}"/>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21061249 </a:t>
            </a:r>
          </a:p>
        </p:txBody>
      </p:sp>
      <p:sp>
        <p:nvSpPr>
          <p:cNvPr id="8" name="Text Placeholder 2">
            <a:extLst>
              <a:ext uri="{FF2B5EF4-FFF2-40B4-BE49-F238E27FC236}">
                <a16:creationId xmlns:a16="http://schemas.microsoft.com/office/drawing/2014/main" id="{2E83663B-DFEE-A3B9-B3AC-E0F6EF84C5AA}"/>
              </a:ext>
            </a:extLst>
          </p:cNvPr>
          <p:cNvSpPr txBox="1">
            <a:spLocks/>
          </p:cNvSpPr>
          <p:nvPr/>
        </p:nvSpPr>
        <p:spPr>
          <a:xfrm>
            <a:off x="609600" y="1304926"/>
            <a:ext cx="10972800" cy="404177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rPr>
              <a:t>Pregnancy in the Cath Lab</a:t>
            </a: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12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r>
              <a:rPr kumimoji="0" lang="en-US" sz="16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rPr>
              <a:t>“Current data do not suggest a significant increased risk to the fetus of pregnant women…”</a:t>
            </a:r>
          </a:p>
        </p:txBody>
      </p:sp>
      <p:pic>
        <p:nvPicPr>
          <p:cNvPr id="11" name="Google Shape;918;g304fd49b436_0_0">
            <a:extLst>
              <a:ext uri="{FF2B5EF4-FFF2-40B4-BE49-F238E27FC236}">
                <a16:creationId xmlns:a16="http://schemas.microsoft.com/office/drawing/2014/main" id="{16C3C507-CFA8-CACF-2729-D9D8623009B7}"/>
              </a:ext>
            </a:extLst>
          </p:cNvPr>
          <p:cNvPicPr preferRelativeResize="0"/>
          <p:nvPr/>
        </p:nvPicPr>
        <p:blipFill>
          <a:blip r:embed="rId3">
            <a:alphaModFix/>
          </a:blip>
          <a:stretch>
            <a:fillRect/>
          </a:stretch>
        </p:blipFill>
        <p:spPr>
          <a:xfrm>
            <a:off x="10040828" y="1595926"/>
            <a:ext cx="1653094" cy="4404825"/>
          </a:xfrm>
          <a:prstGeom prst="rect">
            <a:avLst/>
          </a:prstGeom>
          <a:noFill/>
          <a:ln>
            <a:noFill/>
          </a:ln>
        </p:spPr>
      </p:pic>
      <p:pic>
        <p:nvPicPr>
          <p:cNvPr id="12" name="Google Shape;916;g304fd49b436_0_0">
            <a:extLst>
              <a:ext uri="{FF2B5EF4-FFF2-40B4-BE49-F238E27FC236}">
                <a16:creationId xmlns:a16="http://schemas.microsoft.com/office/drawing/2014/main" id="{7563B999-0BD0-17D7-78A9-08A8C13239DE}"/>
              </a:ext>
            </a:extLst>
          </p:cNvPr>
          <p:cNvPicPr preferRelativeResize="0"/>
          <p:nvPr/>
        </p:nvPicPr>
        <p:blipFill>
          <a:blip r:embed="rId4">
            <a:alphaModFix/>
          </a:blip>
          <a:stretch>
            <a:fillRect/>
          </a:stretch>
        </p:blipFill>
        <p:spPr>
          <a:xfrm>
            <a:off x="2368012" y="1960110"/>
            <a:ext cx="5015100" cy="1518285"/>
          </a:xfrm>
          <a:prstGeom prst="rect">
            <a:avLst/>
          </a:prstGeom>
          <a:noFill/>
          <a:ln>
            <a:noFill/>
          </a:ln>
        </p:spPr>
      </p:pic>
      <p:pic>
        <p:nvPicPr>
          <p:cNvPr id="13" name="Google Shape;917;g304fd49b436_0_0">
            <a:extLst>
              <a:ext uri="{FF2B5EF4-FFF2-40B4-BE49-F238E27FC236}">
                <a16:creationId xmlns:a16="http://schemas.microsoft.com/office/drawing/2014/main" id="{C50B45AD-9B2B-7E3C-2585-2E68CFF7FBD9}"/>
              </a:ext>
            </a:extLst>
          </p:cNvPr>
          <p:cNvPicPr preferRelativeResize="0"/>
          <p:nvPr/>
        </p:nvPicPr>
        <p:blipFill>
          <a:blip r:embed="rId5">
            <a:alphaModFix/>
          </a:blip>
          <a:stretch>
            <a:fillRect/>
          </a:stretch>
        </p:blipFill>
        <p:spPr>
          <a:xfrm>
            <a:off x="609600" y="3716676"/>
            <a:ext cx="8531925" cy="1915775"/>
          </a:xfrm>
          <a:prstGeom prst="rect">
            <a:avLst/>
          </a:prstGeom>
          <a:noFill/>
          <a:ln>
            <a:noFill/>
          </a:ln>
        </p:spPr>
      </p:pic>
    </p:spTree>
    <p:extLst>
      <p:ext uri="{BB962C8B-B14F-4D97-AF65-F5344CB8AC3E}">
        <p14:creationId xmlns:p14="http://schemas.microsoft.com/office/powerpoint/2010/main" val="11953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
          <p:cNvSpPr txBox="1">
            <a:spLocks noGrp="1"/>
          </p:cNvSpPr>
          <p:nvPr>
            <p:ph type="title"/>
          </p:nvPr>
        </p:nvSpPr>
        <p:spPr>
          <a:xfrm>
            <a:off x="1730466" y="2679970"/>
            <a:ext cx="8731068" cy="1094362"/>
          </a:xfrm>
          <a:prstGeom prst="rect">
            <a:avLst/>
          </a:prstGeom>
          <a:solidFill>
            <a:srgbClr val="C12032"/>
          </a:solidFill>
          <a:ln>
            <a:noFill/>
          </a:ln>
        </p:spPr>
        <p:txBody>
          <a:bodyPr spcFirstLastPara="1" wrap="none" lIns="91425" tIns="45700" rIns="91425" bIns="45700" anchor="t" anchorCtr="0">
            <a:noAutofit/>
          </a:bodyPr>
          <a:lstStyle/>
          <a:p>
            <a:pPr lvl="0">
              <a:lnSpc>
                <a:spcPct val="200000"/>
              </a:lnSpc>
            </a:pPr>
            <a:r>
              <a:rPr lang="en-US" sz="2400">
                <a:latin typeface="+mj-lt"/>
              </a:rPr>
              <a:t>Key </a:t>
            </a:r>
            <a:r>
              <a:rPr lang="en-US" sz="2400">
                <a:latin typeface="+mj-lt"/>
                <a:cs typeface="Arial" panose="020B0604020202020204" pitchFamily="34" charset="0"/>
              </a:rPr>
              <a:t>Knowledge</a:t>
            </a:r>
            <a:r>
              <a:rPr lang="en-US" sz="2400">
                <a:latin typeface="+mj-lt"/>
              </a:rPr>
              <a:t> for all Fluoroscopic Laboratory Personnel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C715C-C7DA-DF17-6B9A-F9316659916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C2E8459-80FB-CD00-B202-4BDDB24A6F4C}"/>
              </a:ext>
            </a:extLst>
          </p:cNvPr>
          <p:cNvSpPr>
            <a:spLocks noGrp="1"/>
          </p:cNvSpPr>
          <p:nvPr>
            <p:ph type="title"/>
          </p:nvPr>
        </p:nvSpPr>
        <p:spPr>
          <a:xfrm>
            <a:off x="609600" y="299050"/>
            <a:ext cx="10972800" cy="771525"/>
          </a:xfrm>
        </p:spPr>
        <p:txBody>
          <a:bodyPr>
            <a:noAutofit/>
          </a:bodyPr>
          <a:lstStyle/>
          <a:p>
            <a:r>
              <a:rPr lang="en-US" sz="3200">
                <a:latin typeface="Arial" panose="020B0604020202020204" pitchFamily="34" charset="0"/>
                <a:cs typeface="Arial" panose="020B0604020202020204" pitchFamily="34" charset="0"/>
              </a:rPr>
              <a:t>Occupational Hazards—Pregnancy in the CCL</a:t>
            </a:r>
          </a:p>
        </p:txBody>
      </p:sp>
      <p:sp>
        <p:nvSpPr>
          <p:cNvPr id="2" name="TextBox 1">
            <a:extLst>
              <a:ext uri="{FF2B5EF4-FFF2-40B4-BE49-F238E27FC236}">
                <a16:creationId xmlns:a16="http://schemas.microsoft.com/office/drawing/2014/main" id="{BF5E79F6-1A9C-DA38-DCEB-935F5BF01CFA}"/>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33877865</a:t>
            </a:r>
          </a:p>
        </p:txBody>
      </p:sp>
      <p:sp>
        <p:nvSpPr>
          <p:cNvPr id="8" name="Text Placeholder 2">
            <a:extLst>
              <a:ext uri="{FF2B5EF4-FFF2-40B4-BE49-F238E27FC236}">
                <a16:creationId xmlns:a16="http://schemas.microsoft.com/office/drawing/2014/main" id="{742E5262-A583-4513-D5A4-F0D8A5D7BF06}"/>
              </a:ext>
            </a:extLst>
          </p:cNvPr>
          <p:cNvSpPr txBox="1">
            <a:spLocks/>
          </p:cNvSpPr>
          <p:nvPr/>
        </p:nvSpPr>
        <p:spPr>
          <a:xfrm>
            <a:off x="609600" y="1304926"/>
            <a:ext cx="3653481" cy="1610211"/>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C10230"/>
              </a:buClr>
              <a:buFont typeface="Arial" panose="020B0604020202020204" pitchFamily="34" charset="0"/>
              <a:buChar char="•"/>
              <a:defRPr sz="2800" kern="1200">
                <a:solidFill>
                  <a:srgbClr val="1C35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C35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1C355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5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C10230"/>
              </a:buClr>
              <a:buSzTx/>
              <a:buFont typeface="Arial" panose="020B0604020202020204" pitchFamily="34" charset="0"/>
              <a:buChar char="•"/>
              <a:tabLst/>
              <a:defRPr/>
            </a:pPr>
            <a:r>
              <a:rPr kumimoji="0" lang="en-US" sz="20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sym typeface="Arial"/>
              </a:rPr>
              <a:t>First trimester = max fetal vulnerability</a:t>
            </a:r>
          </a:p>
          <a:p>
            <a:pPr marL="228600" marR="0" lvl="0" indent="-228600" algn="l" defTabSz="914400" rtl="0" eaLnBrk="1" fontAlgn="auto" latinLnBrk="0" hangingPunct="1">
              <a:lnSpc>
                <a:spcPct val="100000"/>
              </a:lnSpc>
              <a:spcBef>
                <a:spcPts val="0"/>
              </a:spcBef>
              <a:spcAft>
                <a:spcPts val="0"/>
              </a:spcAft>
              <a:buClr>
                <a:srgbClr val="C10230"/>
              </a:buClr>
              <a:buSzTx/>
              <a:buFont typeface="Arial" panose="020B0604020202020204" pitchFamily="34" charset="0"/>
              <a:buChar char="•"/>
              <a:tabLst/>
              <a:defRPr/>
            </a:pPr>
            <a:r>
              <a:rPr kumimoji="0" lang="en-US" sz="20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sym typeface="Arial"/>
              </a:rPr>
              <a:t>Later exposure = potential growth and intellectual deficits</a:t>
            </a:r>
          </a:p>
          <a:p>
            <a:pPr marL="0" marR="0" lvl="0" indent="0" algn="l"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1500" b="0" i="0" u="none" strike="noStrike" kern="1200" cap="none" spc="0" normalizeH="0" baseline="0" noProof="0">
              <a:ln>
                <a:noFill/>
              </a:ln>
              <a:solidFill>
                <a:srgbClr val="C12032"/>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20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C10230"/>
              </a:buClr>
              <a:buSzTx/>
              <a:buFont typeface="Arial" panose="020B0604020202020204" pitchFamily="34" charset="0"/>
              <a:buNone/>
              <a:tabLst/>
              <a:defRPr/>
            </a:pPr>
            <a:endParaRPr kumimoji="0" lang="en-US" sz="1200" b="0" i="0" u="none" strike="noStrike" kern="1200" cap="none" spc="0" normalizeH="0" baseline="0" noProof="0">
              <a:ln>
                <a:noFill/>
              </a:ln>
              <a:solidFill>
                <a:srgbClr val="C12032"/>
              </a:solidFill>
              <a:effectLst/>
              <a:uLnTx/>
              <a:uFillTx/>
              <a:latin typeface="Avenir Next" panose="020B0503020202020204" pitchFamily="34" charset="0"/>
              <a:ea typeface="+mn-ea"/>
              <a:cs typeface="Arial" panose="020B0604020202020204" pitchFamily="34" charset="0"/>
              <a:sym typeface="Arial"/>
            </a:endParaRPr>
          </a:p>
        </p:txBody>
      </p:sp>
      <p:pic>
        <p:nvPicPr>
          <p:cNvPr id="5" name="Google Shape;927;g304fd49b436_0_6">
            <a:extLst>
              <a:ext uri="{FF2B5EF4-FFF2-40B4-BE49-F238E27FC236}">
                <a16:creationId xmlns:a16="http://schemas.microsoft.com/office/drawing/2014/main" id="{0B1803B3-0486-58ED-63D0-0607BFC6BA9A}"/>
              </a:ext>
            </a:extLst>
          </p:cNvPr>
          <p:cNvPicPr preferRelativeResize="0">
            <a:picLocks noChangeAspect="1"/>
          </p:cNvPicPr>
          <p:nvPr/>
        </p:nvPicPr>
        <p:blipFill>
          <a:blip r:embed="rId3">
            <a:alphaModFix/>
          </a:blip>
          <a:stretch>
            <a:fillRect/>
          </a:stretch>
        </p:blipFill>
        <p:spPr>
          <a:xfrm>
            <a:off x="6182265" y="3754275"/>
            <a:ext cx="4883688" cy="2286000"/>
          </a:xfrm>
          <a:prstGeom prst="rect">
            <a:avLst/>
          </a:prstGeom>
          <a:noFill/>
          <a:ln>
            <a:noFill/>
          </a:ln>
        </p:spPr>
      </p:pic>
      <p:pic>
        <p:nvPicPr>
          <p:cNvPr id="6" name="Google Shape;928;g304fd49b436_0_6">
            <a:extLst>
              <a:ext uri="{FF2B5EF4-FFF2-40B4-BE49-F238E27FC236}">
                <a16:creationId xmlns:a16="http://schemas.microsoft.com/office/drawing/2014/main" id="{85289B02-E63A-3780-E605-609821EC390E}"/>
              </a:ext>
            </a:extLst>
          </p:cNvPr>
          <p:cNvPicPr preferRelativeResize="0"/>
          <p:nvPr/>
        </p:nvPicPr>
        <p:blipFill>
          <a:blip r:embed="rId4">
            <a:alphaModFix/>
          </a:blip>
          <a:stretch>
            <a:fillRect/>
          </a:stretch>
        </p:blipFill>
        <p:spPr>
          <a:xfrm>
            <a:off x="1224963" y="3754275"/>
            <a:ext cx="4784772" cy="2286000"/>
          </a:xfrm>
          <a:prstGeom prst="rect">
            <a:avLst/>
          </a:prstGeom>
          <a:noFill/>
          <a:ln>
            <a:noFill/>
          </a:ln>
        </p:spPr>
      </p:pic>
      <p:pic>
        <p:nvPicPr>
          <p:cNvPr id="9" name="Google Shape;926;g304fd49b436_0_6">
            <a:extLst>
              <a:ext uri="{FF2B5EF4-FFF2-40B4-BE49-F238E27FC236}">
                <a16:creationId xmlns:a16="http://schemas.microsoft.com/office/drawing/2014/main" id="{21214B16-B56F-39B3-09CA-EA6BF3AF81EF}"/>
              </a:ext>
            </a:extLst>
          </p:cNvPr>
          <p:cNvPicPr preferRelativeResize="0"/>
          <p:nvPr/>
        </p:nvPicPr>
        <p:blipFill>
          <a:blip r:embed="rId5">
            <a:alphaModFix/>
          </a:blip>
          <a:stretch>
            <a:fillRect/>
          </a:stretch>
        </p:blipFill>
        <p:spPr>
          <a:xfrm>
            <a:off x="4408561" y="2013364"/>
            <a:ext cx="3374878" cy="1610211"/>
          </a:xfrm>
          <a:prstGeom prst="rect">
            <a:avLst/>
          </a:prstGeom>
          <a:noFill/>
          <a:ln>
            <a:noFill/>
          </a:ln>
        </p:spPr>
      </p:pic>
      <p:sp>
        <p:nvSpPr>
          <p:cNvPr id="3" name="TextBox 2">
            <a:extLst>
              <a:ext uri="{FF2B5EF4-FFF2-40B4-BE49-F238E27FC236}">
                <a16:creationId xmlns:a16="http://schemas.microsoft.com/office/drawing/2014/main" id="{088EB5AD-1D4B-95AF-A127-F871E07B7BBF}"/>
              </a:ext>
            </a:extLst>
          </p:cNvPr>
          <p:cNvSpPr txBox="1"/>
          <p:nvPr/>
        </p:nvSpPr>
        <p:spPr>
          <a:xfrm>
            <a:off x="8048625" y="1490144"/>
            <a:ext cx="35337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472C4">
                    <a:lumMod val="50000"/>
                  </a:srgbClr>
                </a:solidFill>
                <a:effectLst/>
                <a:uLnTx/>
                <a:uFillTx/>
                <a:latin typeface="Arial"/>
                <a:cs typeface="Arial"/>
                <a:sym typeface="Arial"/>
              </a:rPr>
              <a:t>Estimated threshold doses are higher than what typically received under lead.</a:t>
            </a:r>
          </a:p>
        </p:txBody>
      </p:sp>
    </p:spTree>
    <p:extLst>
      <p:ext uri="{BB962C8B-B14F-4D97-AF65-F5344CB8AC3E}">
        <p14:creationId xmlns:p14="http://schemas.microsoft.com/office/powerpoint/2010/main" val="137113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DB095A49-C012-E47B-671F-F467CA6D6489}"/>
            </a:ext>
          </a:extLst>
        </p:cNvPr>
        <p:cNvGrpSpPr/>
        <p:nvPr/>
      </p:nvGrpSpPr>
      <p:grpSpPr>
        <a:xfrm>
          <a:off x="0" y="0"/>
          <a:ext cx="0" cy="0"/>
          <a:chOff x="0" y="0"/>
          <a:chExt cx="0" cy="0"/>
        </a:xfrm>
      </p:grpSpPr>
      <p:sp>
        <p:nvSpPr>
          <p:cNvPr id="286" name="Google Shape;286;p1">
            <a:extLst>
              <a:ext uri="{FF2B5EF4-FFF2-40B4-BE49-F238E27FC236}">
                <a16:creationId xmlns:a16="http://schemas.microsoft.com/office/drawing/2014/main" id="{48105F66-5ABB-E052-39C2-77C2C0B17FAC}"/>
              </a:ext>
            </a:extLst>
          </p:cNvPr>
          <p:cNvSpPr txBox="1">
            <a:spLocks noGrp="1"/>
          </p:cNvSpPr>
          <p:nvPr>
            <p:ph type="title"/>
          </p:nvPr>
        </p:nvSpPr>
        <p:spPr>
          <a:xfrm>
            <a:off x="1729409" y="2766218"/>
            <a:ext cx="8733182" cy="1325563"/>
          </a:xfrm>
          <a:prstGeom prst="rect">
            <a:avLst/>
          </a:prstGeom>
          <a:solidFill>
            <a:srgbClr val="C1203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sz="3600"/>
              <a:t>Best Practices to Reduce Radiation Exposure and Musculoskeletal Injuries</a:t>
            </a:r>
            <a:endParaRPr sz="3600"/>
          </a:p>
        </p:txBody>
      </p:sp>
    </p:spTree>
    <p:extLst>
      <p:ext uri="{BB962C8B-B14F-4D97-AF65-F5344CB8AC3E}">
        <p14:creationId xmlns:p14="http://schemas.microsoft.com/office/powerpoint/2010/main" val="3315907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1908-32CD-5D86-36E1-4B6481994DE7}"/>
              </a:ext>
            </a:extLst>
          </p:cNvPr>
          <p:cNvSpPr>
            <a:spLocks noGrp="1"/>
          </p:cNvSpPr>
          <p:nvPr>
            <p:ph type="title"/>
          </p:nvPr>
        </p:nvSpPr>
        <p:spPr>
          <a:xfrm>
            <a:off x="609600" y="685801"/>
            <a:ext cx="10972800" cy="848360"/>
          </a:xfrm>
        </p:spPr>
        <p:txBody>
          <a:bodyPr/>
          <a:lstStyle/>
          <a:p>
            <a:r>
              <a:rPr lang="en-US"/>
              <a:t>Managing Radiation Exposure</a:t>
            </a:r>
          </a:p>
        </p:txBody>
      </p:sp>
      <p:sp>
        <p:nvSpPr>
          <p:cNvPr id="3" name="Text Placeholder 2">
            <a:extLst>
              <a:ext uri="{FF2B5EF4-FFF2-40B4-BE49-F238E27FC236}">
                <a16:creationId xmlns:a16="http://schemas.microsoft.com/office/drawing/2014/main" id="{F780CBC0-1B6A-832C-1073-A4A429614AF2}"/>
              </a:ext>
            </a:extLst>
          </p:cNvPr>
          <p:cNvSpPr>
            <a:spLocks noGrp="1"/>
          </p:cNvSpPr>
          <p:nvPr>
            <p:ph type="body" sz="quarter" idx="10"/>
          </p:nvPr>
        </p:nvSpPr>
        <p:spPr/>
        <p:txBody>
          <a:bodyPr vert="horz" lIns="91440" tIns="45720" rIns="91440" bIns="45720" rtlCol="0" anchor="t">
            <a:normAutofit/>
          </a:bodyPr>
          <a:lstStyle/>
          <a:p>
            <a:pPr marL="0" indent="0">
              <a:buNone/>
            </a:pPr>
            <a:r>
              <a:rPr lang="en-US">
                <a:latin typeface="Arial"/>
                <a:cs typeface="Arial"/>
              </a:rPr>
              <a:t>3 main principles of </a:t>
            </a:r>
            <a:r>
              <a:rPr lang="en-US" b="1">
                <a:latin typeface="Arial"/>
                <a:cs typeface="Arial"/>
              </a:rPr>
              <a:t>ALARA</a:t>
            </a:r>
            <a:r>
              <a:rPr lang="en-US">
                <a:latin typeface="Arial"/>
                <a:cs typeface="Arial"/>
              </a:rPr>
              <a:t> (As Low As Reasonably Achievable):</a:t>
            </a:r>
          </a:p>
          <a:p>
            <a:pPr marL="514350" indent="-514350">
              <a:buAutoNum type="arabicPeriod"/>
            </a:pPr>
            <a:r>
              <a:rPr lang="en-US" b="1">
                <a:latin typeface="Arial"/>
                <a:cs typeface="Arial"/>
              </a:rPr>
              <a:t>Time</a:t>
            </a:r>
            <a:r>
              <a:rPr lang="en-US">
                <a:latin typeface="Arial"/>
                <a:cs typeface="Arial"/>
              </a:rPr>
              <a:t>: Reducing frames per second (</a:t>
            </a:r>
            <a:r>
              <a:rPr lang="en-US" err="1">
                <a:latin typeface="Arial"/>
                <a:cs typeface="Arial"/>
              </a:rPr>
              <a:t>eg.</a:t>
            </a:r>
            <a:r>
              <a:rPr lang="en-US">
                <a:latin typeface="Arial"/>
                <a:cs typeface="Arial"/>
              </a:rPr>
              <a:t> 7.5 FPS) and time on fluoroscopy pedal can decrease operator scatter and patient radiation</a:t>
            </a:r>
            <a:endParaRPr lang="en-US"/>
          </a:p>
          <a:p>
            <a:pPr marL="514350" indent="-514350">
              <a:buAutoNum type="arabicPeriod"/>
            </a:pPr>
            <a:r>
              <a:rPr lang="en-US" b="1">
                <a:latin typeface="Arial"/>
                <a:cs typeface="Arial"/>
              </a:rPr>
              <a:t>Distance</a:t>
            </a:r>
            <a:r>
              <a:rPr lang="en-US">
                <a:latin typeface="Arial"/>
                <a:cs typeface="Arial"/>
              </a:rPr>
              <a:t>: Position the table away from X-ray source and toward the image-intensifier</a:t>
            </a:r>
          </a:p>
          <a:p>
            <a:pPr marL="514350" indent="-514350">
              <a:buAutoNum type="arabicPeriod"/>
            </a:pPr>
            <a:r>
              <a:rPr lang="en-US" b="1">
                <a:latin typeface="Arial"/>
                <a:cs typeface="Arial"/>
              </a:rPr>
              <a:t>Shielding</a:t>
            </a:r>
            <a:r>
              <a:rPr lang="en-US">
                <a:latin typeface="Arial"/>
                <a:cs typeface="Arial"/>
              </a:rPr>
              <a:t>: Use of personal protective equipment (lead aprons) and structural barriers</a:t>
            </a:r>
          </a:p>
        </p:txBody>
      </p:sp>
    </p:spTree>
    <p:extLst>
      <p:ext uri="{BB962C8B-B14F-4D97-AF65-F5344CB8AC3E}">
        <p14:creationId xmlns:p14="http://schemas.microsoft.com/office/powerpoint/2010/main" val="3865344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4C26-0AE8-6452-6CEF-AA088AEB7E49}"/>
              </a:ext>
            </a:extLst>
          </p:cNvPr>
          <p:cNvSpPr>
            <a:spLocks noGrp="1"/>
          </p:cNvSpPr>
          <p:nvPr>
            <p:ph type="title"/>
          </p:nvPr>
        </p:nvSpPr>
        <p:spPr>
          <a:xfrm>
            <a:off x="609600" y="428625"/>
            <a:ext cx="10972800" cy="709812"/>
          </a:xfrm>
        </p:spPr>
        <p:txBody>
          <a:bodyPr/>
          <a:lstStyle/>
          <a:p>
            <a:r>
              <a:rPr lang="en-US"/>
              <a:t>Fundamentals</a:t>
            </a:r>
          </a:p>
        </p:txBody>
      </p:sp>
      <p:pic>
        <p:nvPicPr>
          <p:cNvPr id="4" name="Picture 3" descr="A person wearing a blue suit and mask&#10;&#10;AI-generated content may be incorrect.">
            <a:extLst>
              <a:ext uri="{FF2B5EF4-FFF2-40B4-BE49-F238E27FC236}">
                <a16:creationId xmlns:a16="http://schemas.microsoft.com/office/drawing/2014/main" id="{8D4B4C7D-BB7E-EF86-DEA5-D9E9D2F404D4}"/>
              </a:ext>
            </a:extLst>
          </p:cNvPr>
          <p:cNvPicPr>
            <a:picLocks noChangeAspect="1"/>
          </p:cNvPicPr>
          <p:nvPr/>
        </p:nvPicPr>
        <p:blipFill>
          <a:blip r:embed="rId2"/>
          <a:stretch>
            <a:fillRect/>
          </a:stretch>
        </p:blipFill>
        <p:spPr>
          <a:xfrm>
            <a:off x="1328535" y="1428750"/>
            <a:ext cx="8558415" cy="4870954"/>
          </a:xfrm>
          <a:prstGeom prst="rect">
            <a:avLst/>
          </a:prstGeom>
        </p:spPr>
      </p:pic>
    </p:spTree>
    <p:extLst>
      <p:ext uri="{BB962C8B-B14F-4D97-AF65-F5344CB8AC3E}">
        <p14:creationId xmlns:p14="http://schemas.microsoft.com/office/powerpoint/2010/main" val="229388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86BF-A824-98FB-1835-D1BC08250A6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t>Exercises and Stretches </a:t>
            </a:r>
          </a:p>
        </p:txBody>
      </p:sp>
      <p:pic>
        <p:nvPicPr>
          <p:cNvPr id="7" name="Picture 6">
            <a:extLst>
              <a:ext uri="{FF2B5EF4-FFF2-40B4-BE49-F238E27FC236}">
                <a16:creationId xmlns:a16="http://schemas.microsoft.com/office/drawing/2014/main" id="{6238B605-A288-D17A-A32C-3E3B6DD333A4}"/>
              </a:ext>
            </a:extLst>
          </p:cNvPr>
          <p:cNvPicPr>
            <a:picLocks noChangeAspect="1"/>
          </p:cNvPicPr>
          <p:nvPr/>
        </p:nvPicPr>
        <p:blipFill>
          <a:blip r:embed="rId3"/>
          <a:stretch>
            <a:fillRect/>
          </a:stretch>
        </p:blipFill>
        <p:spPr>
          <a:xfrm>
            <a:off x="1493527" y="1367882"/>
            <a:ext cx="6174097" cy="5204368"/>
          </a:xfrm>
          <a:prstGeom prst="rect">
            <a:avLst/>
          </a:prstGeom>
          <a:noFill/>
        </p:spPr>
      </p:pic>
    </p:spTree>
    <p:extLst>
      <p:ext uri="{BB962C8B-B14F-4D97-AF65-F5344CB8AC3E}">
        <p14:creationId xmlns:p14="http://schemas.microsoft.com/office/powerpoint/2010/main" val="2921831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C727-14B4-3434-C415-DD41E08DCF2D}"/>
              </a:ext>
            </a:extLst>
          </p:cNvPr>
          <p:cNvSpPr>
            <a:spLocks noGrp="1"/>
          </p:cNvSpPr>
          <p:nvPr>
            <p:ph type="title"/>
          </p:nvPr>
        </p:nvSpPr>
        <p:spPr/>
        <p:txBody>
          <a:bodyPr/>
          <a:lstStyle/>
          <a:p>
            <a:r>
              <a:rPr lang="en-US"/>
              <a:t>Exercises and Stretches (cont’d)</a:t>
            </a:r>
          </a:p>
        </p:txBody>
      </p:sp>
      <p:pic>
        <p:nvPicPr>
          <p:cNvPr id="5" name="Picture 4">
            <a:extLst>
              <a:ext uri="{FF2B5EF4-FFF2-40B4-BE49-F238E27FC236}">
                <a16:creationId xmlns:a16="http://schemas.microsoft.com/office/drawing/2014/main" id="{51E95857-8ECF-7290-A7D6-AACD4B407190}"/>
              </a:ext>
            </a:extLst>
          </p:cNvPr>
          <p:cNvPicPr>
            <a:picLocks noChangeAspect="1"/>
          </p:cNvPicPr>
          <p:nvPr/>
        </p:nvPicPr>
        <p:blipFill>
          <a:blip r:embed="rId2"/>
          <a:stretch>
            <a:fillRect/>
          </a:stretch>
        </p:blipFill>
        <p:spPr>
          <a:xfrm>
            <a:off x="2397729" y="1828194"/>
            <a:ext cx="7163800" cy="4344006"/>
          </a:xfrm>
          <a:prstGeom prst="rect">
            <a:avLst/>
          </a:prstGeom>
        </p:spPr>
      </p:pic>
    </p:spTree>
    <p:extLst>
      <p:ext uri="{BB962C8B-B14F-4D97-AF65-F5344CB8AC3E}">
        <p14:creationId xmlns:p14="http://schemas.microsoft.com/office/powerpoint/2010/main" val="1914191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A76B-11EB-9207-2B5F-B8DD5991C7E9}"/>
              </a:ext>
            </a:extLst>
          </p:cNvPr>
          <p:cNvSpPr>
            <a:spLocks noGrp="1"/>
          </p:cNvSpPr>
          <p:nvPr>
            <p:ph type="title"/>
          </p:nvPr>
        </p:nvSpPr>
        <p:spPr/>
        <p:txBody>
          <a:bodyPr/>
          <a:lstStyle/>
          <a:p>
            <a:r>
              <a:rPr lang="en-US">
                <a:latin typeface="Arial"/>
                <a:cs typeface="Arial"/>
              </a:rPr>
              <a:t>Ergonomics, Posture, and Position</a:t>
            </a:r>
            <a:endParaRPr lang="en-US"/>
          </a:p>
        </p:txBody>
      </p:sp>
      <p:sp>
        <p:nvSpPr>
          <p:cNvPr id="3" name="Text Placeholder 2">
            <a:extLst>
              <a:ext uri="{FF2B5EF4-FFF2-40B4-BE49-F238E27FC236}">
                <a16:creationId xmlns:a16="http://schemas.microsoft.com/office/drawing/2014/main" id="{5264A994-4175-60BE-A3E7-045DCAF5541B}"/>
              </a:ext>
            </a:extLst>
          </p:cNvPr>
          <p:cNvSpPr>
            <a:spLocks noGrp="1"/>
          </p:cNvSpPr>
          <p:nvPr>
            <p:ph type="body" sz="quarter" idx="10"/>
          </p:nvPr>
        </p:nvSpPr>
        <p:spPr/>
        <p:txBody>
          <a:bodyPr>
            <a:normAutofit fontScale="92500" lnSpcReduction="20000"/>
          </a:bodyPr>
          <a:lstStyle/>
          <a:p>
            <a:r>
              <a:rPr lang="en-US"/>
              <a:t>Avoid standing on one foot</a:t>
            </a:r>
          </a:p>
          <a:p>
            <a:r>
              <a:rPr lang="en-US"/>
              <a:t>Keep monitors at eye level</a:t>
            </a:r>
          </a:p>
          <a:p>
            <a:r>
              <a:rPr lang="en-US"/>
              <a:t>Systematically avoid “stooping over” especially for extended periods</a:t>
            </a:r>
          </a:p>
          <a:p>
            <a:r>
              <a:rPr lang="en-US"/>
              <a:t>Use a thick rubber pad to stand on</a:t>
            </a:r>
          </a:p>
          <a:p>
            <a:pPr>
              <a:lnSpc>
                <a:spcPct val="120000"/>
              </a:lnSpc>
            </a:pPr>
            <a:r>
              <a:rPr lang="en-US"/>
              <a:t>Minimize equipment wait time—(pre-order what you might need in the room) the average peripheral case uses at least 5 and complex cases use up to over 20 pieces of equipment (wires, catheters for crossing, the Therapy delivery catheters). Even a 1-minute wait per-piece adds 20 minutes of standing with the lead to an already long case.</a:t>
            </a:r>
          </a:p>
          <a:p>
            <a:endParaRPr lang="en-US"/>
          </a:p>
        </p:txBody>
      </p:sp>
    </p:spTree>
    <p:extLst>
      <p:ext uri="{BB962C8B-B14F-4D97-AF65-F5344CB8AC3E}">
        <p14:creationId xmlns:p14="http://schemas.microsoft.com/office/powerpoint/2010/main" val="147658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A939-2BEE-1BF8-5FAD-A65ADBFF4BFE}"/>
              </a:ext>
            </a:extLst>
          </p:cNvPr>
          <p:cNvSpPr>
            <a:spLocks noGrp="1"/>
          </p:cNvSpPr>
          <p:nvPr>
            <p:ph type="title"/>
          </p:nvPr>
        </p:nvSpPr>
        <p:spPr/>
        <p:txBody>
          <a:bodyPr/>
          <a:lstStyle/>
          <a:p>
            <a:r>
              <a:rPr lang="en-US"/>
              <a:t>Interpreting Dosimetry Reports</a:t>
            </a:r>
          </a:p>
        </p:txBody>
      </p:sp>
      <p:sp>
        <p:nvSpPr>
          <p:cNvPr id="3" name="Text Placeholder 2">
            <a:extLst>
              <a:ext uri="{FF2B5EF4-FFF2-40B4-BE49-F238E27FC236}">
                <a16:creationId xmlns:a16="http://schemas.microsoft.com/office/drawing/2014/main" id="{3DD50A4D-79A9-099C-070E-040BA9BFD0E9}"/>
              </a:ext>
            </a:extLst>
          </p:cNvPr>
          <p:cNvSpPr>
            <a:spLocks noGrp="1"/>
          </p:cNvSpPr>
          <p:nvPr>
            <p:ph type="body" sz="quarter" idx="10"/>
          </p:nvPr>
        </p:nvSpPr>
        <p:spPr>
          <a:xfrm>
            <a:off x="609600" y="2221042"/>
            <a:ext cx="10972800" cy="4041774"/>
          </a:xfrm>
        </p:spPr>
        <p:txBody>
          <a:bodyPr/>
          <a:lstStyle/>
          <a:p>
            <a:r>
              <a:rPr lang="en-US"/>
              <a:t>Terms to Know</a:t>
            </a:r>
          </a:p>
          <a:p>
            <a:endParaRPr lang="en-US"/>
          </a:p>
          <a:p>
            <a:pPr lvl="1">
              <a:buFont typeface="Arial" panose="020B0604020202020204" pitchFamily="34" charset="0"/>
              <a:buChar char="•"/>
            </a:pPr>
            <a:r>
              <a:rPr lang="en-US"/>
              <a:t>DDE = Deep dose equivalent (1cm within the body-deeper tissues)</a:t>
            </a:r>
          </a:p>
          <a:p>
            <a:pPr lvl="1">
              <a:buFont typeface="Arial" panose="020B0604020202020204" pitchFamily="34" charset="0"/>
              <a:buChar char="•"/>
            </a:pPr>
            <a:r>
              <a:rPr lang="en-US"/>
              <a:t>SDE = Shallow dose equivalent (0.007 cm deep—skin level)</a:t>
            </a:r>
          </a:p>
          <a:p>
            <a:pPr lvl="1">
              <a:buFont typeface="Arial" panose="020B0604020202020204" pitchFamily="34" charset="0"/>
              <a:buChar char="•"/>
            </a:pPr>
            <a:r>
              <a:rPr lang="en-US"/>
              <a:t>LDE = Lens dose equivalent </a:t>
            </a:r>
          </a:p>
          <a:p>
            <a:endParaRPr lang="en-US"/>
          </a:p>
        </p:txBody>
      </p:sp>
    </p:spTree>
    <p:extLst>
      <p:ext uri="{BB962C8B-B14F-4D97-AF65-F5344CB8AC3E}">
        <p14:creationId xmlns:p14="http://schemas.microsoft.com/office/powerpoint/2010/main" val="6047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C38C-CDB3-F693-C58F-D2BDBE56C285}"/>
              </a:ext>
            </a:extLst>
          </p:cNvPr>
          <p:cNvSpPr>
            <a:spLocks noGrp="1"/>
          </p:cNvSpPr>
          <p:nvPr>
            <p:ph type="title"/>
          </p:nvPr>
        </p:nvSpPr>
        <p:spPr>
          <a:xfrm>
            <a:off x="609600" y="376881"/>
            <a:ext cx="10972800" cy="1005087"/>
          </a:xfrm>
        </p:spPr>
        <p:txBody>
          <a:bodyPr/>
          <a:lstStyle/>
          <a:p>
            <a:r>
              <a:rPr lang="en-US"/>
              <a:t>How to Read Your Dosimetry Report</a:t>
            </a:r>
          </a:p>
        </p:txBody>
      </p:sp>
      <p:sp>
        <p:nvSpPr>
          <p:cNvPr id="3" name="Text Placeholder 2">
            <a:extLst>
              <a:ext uri="{FF2B5EF4-FFF2-40B4-BE49-F238E27FC236}">
                <a16:creationId xmlns:a16="http://schemas.microsoft.com/office/drawing/2014/main" id="{D50695BB-545C-E170-5AC2-8DE08D94755E}"/>
              </a:ext>
            </a:extLst>
          </p:cNvPr>
          <p:cNvSpPr>
            <a:spLocks noGrp="1"/>
          </p:cNvSpPr>
          <p:nvPr>
            <p:ph type="body" sz="quarter" idx="10"/>
          </p:nvPr>
        </p:nvSpPr>
        <p:spPr/>
        <p:txBody>
          <a:bodyPr/>
          <a:lstStyle/>
          <a:p>
            <a:r>
              <a:rPr lang="en-US"/>
              <a:t>The inception date tells you how long the current dosimetry company has been keeping your records</a:t>
            </a:r>
          </a:p>
          <a:p>
            <a:r>
              <a:rPr lang="en-US"/>
              <a:t>“M” means minimal if received less than 1 mrem during recording period</a:t>
            </a:r>
          </a:p>
          <a:p>
            <a:r>
              <a:rPr lang="en-US"/>
              <a:t>You can call your dosimetry monitoring company e.g., Landauer, to obtain details</a:t>
            </a:r>
          </a:p>
          <a:p>
            <a:r>
              <a:rPr lang="en-US"/>
              <a:t>You will need your account number and subaccount number from your dosimetry report</a:t>
            </a:r>
          </a:p>
          <a:p>
            <a:endParaRPr lang="en-US"/>
          </a:p>
        </p:txBody>
      </p:sp>
    </p:spTree>
    <p:extLst>
      <p:ext uri="{BB962C8B-B14F-4D97-AF65-F5344CB8AC3E}">
        <p14:creationId xmlns:p14="http://schemas.microsoft.com/office/powerpoint/2010/main" val="1423523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F0427-87A2-E286-2660-116C5AE04628}"/>
              </a:ext>
            </a:extLst>
          </p:cNvPr>
          <p:cNvSpPr>
            <a:spLocks noGrp="1"/>
          </p:cNvSpPr>
          <p:nvPr>
            <p:ph type="title"/>
          </p:nvPr>
        </p:nvSpPr>
        <p:spPr>
          <a:xfrm>
            <a:off x="609600" y="488056"/>
            <a:ext cx="10972800" cy="1005087"/>
          </a:xfrm>
        </p:spPr>
        <p:txBody>
          <a:bodyPr>
            <a:normAutofit fontScale="90000"/>
          </a:bodyPr>
          <a:lstStyle/>
          <a:p>
            <a:r>
              <a:rPr lang="en-US"/>
              <a:t>How to Read Your Dosimetry Report: Control</a:t>
            </a:r>
          </a:p>
        </p:txBody>
      </p:sp>
      <p:sp>
        <p:nvSpPr>
          <p:cNvPr id="3" name="Text Placeholder 2">
            <a:extLst>
              <a:ext uri="{FF2B5EF4-FFF2-40B4-BE49-F238E27FC236}">
                <a16:creationId xmlns:a16="http://schemas.microsoft.com/office/drawing/2014/main" id="{DF33FB3E-0E3A-D99B-5E0A-BEE187F62143}"/>
              </a:ext>
            </a:extLst>
          </p:cNvPr>
          <p:cNvSpPr>
            <a:spLocks noGrp="1"/>
          </p:cNvSpPr>
          <p:nvPr>
            <p:ph type="body" sz="quarter" idx="10"/>
          </p:nvPr>
        </p:nvSpPr>
        <p:spPr/>
        <p:txBody>
          <a:bodyPr/>
          <a:lstStyle/>
          <a:p>
            <a:r>
              <a:rPr lang="en-US"/>
              <a:t>Every facility has “Control” badges located away from radiation source (i.e., outside </a:t>
            </a:r>
            <a:r>
              <a:rPr lang="en-US" err="1"/>
              <a:t>cath</a:t>
            </a:r>
            <a:r>
              <a:rPr lang="en-US"/>
              <a:t> room)</a:t>
            </a:r>
          </a:p>
          <a:p>
            <a:r>
              <a:rPr lang="en-US"/>
              <a:t>Amount of dose received (mrem)—amount of dose calculated on control badge (mrem)</a:t>
            </a:r>
          </a:p>
          <a:p>
            <a:r>
              <a:rPr lang="en-US"/>
              <a:t>Measures background radiation exposure (all exposure) as control, so that the reported dose is only “occupational” dose</a:t>
            </a:r>
          </a:p>
          <a:p>
            <a:r>
              <a:rPr lang="en-US"/>
              <a:t>For practical purposes: Gy = </a:t>
            </a:r>
            <a:r>
              <a:rPr lang="en-US" err="1"/>
              <a:t>Sv</a:t>
            </a:r>
            <a:endParaRPr lang="en-US"/>
          </a:p>
          <a:p>
            <a:endParaRPr lang="en-US"/>
          </a:p>
        </p:txBody>
      </p:sp>
    </p:spTree>
    <p:extLst>
      <p:ext uri="{BB962C8B-B14F-4D97-AF65-F5344CB8AC3E}">
        <p14:creationId xmlns:p14="http://schemas.microsoft.com/office/powerpoint/2010/main" val="419754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7912F4-4495-27A6-3B66-49A158427425}"/>
              </a:ext>
            </a:extLst>
          </p:cNvPr>
          <p:cNvSpPr>
            <a:spLocks noGrp="1"/>
          </p:cNvSpPr>
          <p:nvPr>
            <p:ph type="body" sz="quarter" idx="10"/>
          </p:nvPr>
        </p:nvSpPr>
        <p:spPr/>
        <p:txBody>
          <a:bodyPr vert="horz" lIns="91440" tIns="45720" rIns="91440" bIns="45720" rtlCol="0" anchor="t">
            <a:noAutofit/>
          </a:bodyPr>
          <a:lstStyle/>
          <a:p>
            <a:pPr>
              <a:lnSpc>
                <a:spcPct val="150000"/>
              </a:lnSpc>
              <a:spcBef>
                <a:spcPts val="0"/>
              </a:spcBef>
            </a:pPr>
            <a:r>
              <a:rPr lang="en-US" sz="2000">
                <a:latin typeface="Arial" panose="020B0604020202020204" pitchFamily="34" charset="0"/>
                <a:cs typeface="Arial" panose="020B0604020202020204" pitchFamily="34" charset="0"/>
              </a:rPr>
              <a:t>An interventional cardiologist is exposed to an estimated 50 mSv-200 mSv of ionizing radiation over the course of a career. </a:t>
            </a:r>
          </a:p>
          <a:p>
            <a:pPr>
              <a:lnSpc>
                <a:spcPct val="150000"/>
              </a:lnSpc>
              <a:spcBef>
                <a:spcPts val="0"/>
              </a:spcBef>
            </a:pPr>
            <a:r>
              <a:rPr lang="en-US" sz="2000">
                <a:latin typeface="Arial" panose="020B0604020202020204" pitchFamily="34" charset="0"/>
                <a:cs typeface="Arial" panose="020B0604020202020204" pitchFamily="34" charset="0"/>
              </a:rPr>
              <a:t>The career exposure to the head has been estimated at an equivalent of 25,000 to 50,000 chest X-rays.</a:t>
            </a:r>
          </a:p>
          <a:p>
            <a:pPr>
              <a:lnSpc>
                <a:spcPct val="150000"/>
              </a:lnSpc>
              <a:spcBef>
                <a:spcPts val="0"/>
              </a:spcBef>
            </a:pPr>
            <a:r>
              <a:rPr lang="en-US" sz="2000">
                <a:latin typeface="Arial" panose="020B0604020202020204" pitchFamily="34" charset="0"/>
                <a:cs typeface="Arial" panose="020B0604020202020204" pitchFamily="34" charset="0"/>
              </a:rPr>
              <a:t>In 2026, increasingly complex coronary and structural heart procedures are being performed, resulting in radiation exposure not only to interventional cardiologists but also to cardiac imaging specialists and anesthesiologists.</a:t>
            </a:r>
          </a:p>
          <a:p>
            <a:pPr>
              <a:lnSpc>
                <a:spcPct val="150000"/>
              </a:lnSpc>
              <a:spcBef>
                <a:spcPts val="0"/>
              </a:spcBef>
            </a:pPr>
            <a:r>
              <a:rPr lang="en-US" sz="2000">
                <a:latin typeface="Arial" panose="020B0604020202020204" pitchFamily="34" charset="0"/>
                <a:cs typeface="Arial" panose="020B0604020202020204" pitchFamily="34" charset="0"/>
              </a:rPr>
              <a:t>Complex PCI now accounts for ≈ 40% of all PCIs.</a:t>
            </a:r>
          </a:p>
          <a:p>
            <a:pPr>
              <a:lnSpc>
                <a:spcPct val="150000"/>
              </a:lnSpc>
              <a:spcBef>
                <a:spcPts val="0"/>
              </a:spcBef>
            </a:pPr>
            <a:r>
              <a:rPr lang="en-US" sz="2000">
                <a:latin typeface="Arial" panose="020B0604020202020204" pitchFamily="34" charset="0"/>
                <a:cs typeface="Arial" panose="020B0604020202020204" pitchFamily="34" charset="0"/>
              </a:rPr>
              <a:t>Radial access grew 13-fold over the last 5 years.</a:t>
            </a:r>
          </a:p>
          <a:p>
            <a:pPr>
              <a:lnSpc>
                <a:spcPct val="150000"/>
              </a:lnSpc>
            </a:pPr>
            <a:endParaRPr lang="en-US" sz="2000">
              <a:latin typeface="Avenir Next" panose="020B0503020202020204" pitchFamily="34" charset="0"/>
            </a:endParaRPr>
          </a:p>
        </p:txBody>
      </p:sp>
      <p:sp>
        <p:nvSpPr>
          <p:cNvPr id="7" name="Title 1">
            <a:extLst>
              <a:ext uri="{FF2B5EF4-FFF2-40B4-BE49-F238E27FC236}">
                <a16:creationId xmlns:a16="http://schemas.microsoft.com/office/drawing/2014/main" id="{EB5212EF-36B9-3B72-D0B8-0D1BFE900290}"/>
              </a:ext>
            </a:extLst>
          </p:cNvPr>
          <p:cNvSpPr>
            <a:spLocks noGrp="1"/>
          </p:cNvSpPr>
          <p:nvPr>
            <p:ph type="title"/>
          </p:nvPr>
        </p:nvSpPr>
        <p:spPr>
          <a:xfrm>
            <a:off x="609600" y="442452"/>
            <a:ext cx="10638503" cy="929148"/>
          </a:xfrm>
        </p:spPr>
        <p:txBody>
          <a:bodyPr/>
          <a:lstStyle/>
          <a:p>
            <a:r>
              <a:rPr lang="en-US">
                <a:latin typeface="Arial" panose="020B0604020202020204" pitchFamily="34" charset="0"/>
                <a:cs typeface="Arial" panose="020B0604020202020204" pitchFamily="34" charset="0"/>
              </a:rPr>
              <a:t>Occupational Hazards</a:t>
            </a:r>
          </a:p>
        </p:txBody>
      </p:sp>
      <p:sp>
        <p:nvSpPr>
          <p:cNvPr id="8" name="TextBox 7">
            <a:extLst>
              <a:ext uri="{FF2B5EF4-FFF2-40B4-BE49-F238E27FC236}">
                <a16:creationId xmlns:a16="http://schemas.microsoft.com/office/drawing/2014/main" id="{347180E4-9D75-873A-D848-D0AD7F885878}"/>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PMID: 22540409, 23650257, 27072525, 20475731, 38625456, 35126868</a:t>
            </a:r>
          </a:p>
        </p:txBody>
      </p:sp>
    </p:spTree>
    <p:extLst>
      <p:ext uri="{BB962C8B-B14F-4D97-AF65-F5344CB8AC3E}">
        <p14:creationId xmlns:p14="http://schemas.microsoft.com/office/powerpoint/2010/main" val="2550953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D43F-B1A3-34FD-C1C2-7ECA5051D044}"/>
              </a:ext>
            </a:extLst>
          </p:cNvPr>
          <p:cNvSpPr>
            <a:spLocks noGrp="1"/>
          </p:cNvSpPr>
          <p:nvPr>
            <p:ph type="title"/>
          </p:nvPr>
        </p:nvSpPr>
        <p:spPr>
          <a:xfrm>
            <a:off x="609600" y="488056"/>
            <a:ext cx="10972800" cy="1005087"/>
          </a:xfrm>
        </p:spPr>
        <p:txBody>
          <a:bodyPr/>
          <a:lstStyle/>
          <a:p>
            <a:r>
              <a:rPr lang="en-US"/>
              <a:t>Types of Radiation Reported</a:t>
            </a:r>
          </a:p>
        </p:txBody>
      </p:sp>
      <p:sp>
        <p:nvSpPr>
          <p:cNvPr id="3" name="Text Placeholder 2">
            <a:extLst>
              <a:ext uri="{FF2B5EF4-FFF2-40B4-BE49-F238E27FC236}">
                <a16:creationId xmlns:a16="http://schemas.microsoft.com/office/drawing/2014/main" id="{1241E345-1E50-E3B9-62D9-DB36FA88C531}"/>
              </a:ext>
            </a:extLst>
          </p:cNvPr>
          <p:cNvSpPr>
            <a:spLocks noGrp="1"/>
          </p:cNvSpPr>
          <p:nvPr>
            <p:ph type="body" sz="quarter" idx="10"/>
          </p:nvPr>
        </p:nvSpPr>
        <p:spPr>
          <a:xfrm>
            <a:off x="609600" y="2023334"/>
            <a:ext cx="10972800" cy="4041774"/>
          </a:xfrm>
        </p:spPr>
        <p:txBody>
          <a:bodyPr/>
          <a:lstStyle/>
          <a:p>
            <a:r>
              <a:rPr lang="en-US"/>
              <a:t>Pa = records X, Beta, and gamma radiation worn on collar, chest, or waist</a:t>
            </a:r>
          </a:p>
          <a:p>
            <a:r>
              <a:rPr lang="en-US"/>
              <a:t>Ja, Ta = neutron exposure</a:t>
            </a:r>
          </a:p>
          <a:p>
            <a:r>
              <a:rPr lang="en-US"/>
              <a:t>S = ring dosimeter (measures Beta radiation)</a:t>
            </a:r>
          </a:p>
          <a:p>
            <a:r>
              <a:rPr lang="en-US"/>
              <a:t>Fetal = worn by pregnant worker (but not necessary as fetal dose can still be calculated using other dosimeter)</a:t>
            </a:r>
          </a:p>
          <a:p>
            <a:endParaRPr lang="en-US"/>
          </a:p>
        </p:txBody>
      </p:sp>
    </p:spTree>
    <p:extLst>
      <p:ext uri="{BB962C8B-B14F-4D97-AF65-F5344CB8AC3E}">
        <p14:creationId xmlns:p14="http://schemas.microsoft.com/office/powerpoint/2010/main" val="2661628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67DF-AF3B-CEB0-3635-7ADE547F21F4}"/>
              </a:ext>
            </a:extLst>
          </p:cNvPr>
          <p:cNvSpPr>
            <a:spLocks noGrp="1"/>
          </p:cNvSpPr>
          <p:nvPr>
            <p:ph type="title"/>
          </p:nvPr>
        </p:nvSpPr>
        <p:spPr>
          <a:xfrm>
            <a:off x="609600" y="488056"/>
            <a:ext cx="10972800" cy="1005087"/>
          </a:xfrm>
        </p:spPr>
        <p:txBody>
          <a:bodyPr/>
          <a:lstStyle/>
          <a:p>
            <a:r>
              <a:rPr lang="en-US"/>
              <a:t>What to Look For</a:t>
            </a:r>
          </a:p>
        </p:txBody>
      </p:sp>
      <p:sp>
        <p:nvSpPr>
          <p:cNvPr id="3" name="Text Placeholder 2">
            <a:extLst>
              <a:ext uri="{FF2B5EF4-FFF2-40B4-BE49-F238E27FC236}">
                <a16:creationId xmlns:a16="http://schemas.microsoft.com/office/drawing/2014/main" id="{B4528B9D-2839-B25C-1605-2DF9058F89D2}"/>
              </a:ext>
            </a:extLst>
          </p:cNvPr>
          <p:cNvSpPr>
            <a:spLocks noGrp="1"/>
          </p:cNvSpPr>
          <p:nvPr>
            <p:ph type="body" sz="quarter" idx="10"/>
          </p:nvPr>
        </p:nvSpPr>
        <p:spPr>
          <a:xfrm>
            <a:off x="609600" y="2035691"/>
            <a:ext cx="10972800" cy="4041774"/>
          </a:xfrm>
        </p:spPr>
        <p:txBody>
          <a:bodyPr/>
          <a:lstStyle/>
          <a:p>
            <a:r>
              <a:rPr lang="en-US"/>
              <a:t>Unit to measure radiation exposure, typically "millisieverts" (mSv)</a:t>
            </a:r>
          </a:p>
          <a:p>
            <a:r>
              <a:rPr lang="en-US"/>
              <a:t>Compare your reported dose to established reference levels for the specific procedure (take into account patient’s body habitus) </a:t>
            </a:r>
          </a:p>
          <a:p>
            <a:r>
              <a:rPr lang="en-US"/>
              <a:t>Constantly evaluate if all measures taken to minimize exposure for each </a:t>
            </a:r>
            <a:r>
              <a:rPr lang="en-US" err="1"/>
              <a:t>fluoro</a:t>
            </a:r>
            <a:r>
              <a:rPr lang="en-US"/>
              <a:t> or cine performed</a:t>
            </a:r>
          </a:p>
          <a:p>
            <a:r>
              <a:rPr lang="en-US"/>
              <a:t>Monitor personal radiation exposure trends over time and implement changes to minimize exposure </a:t>
            </a:r>
          </a:p>
          <a:p>
            <a:endParaRPr lang="en-US"/>
          </a:p>
        </p:txBody>
      </p:sp>
    </p:spTree>
    <p:extLst>
      <p:ext uri="{BB962C8B-B14F-4D97-AF65-F5344CB8AC3E}">
        <p14:creationId xmlns:p14="http://schemas.microsoft.com/office/powerpoint/2010/main" val="1898573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CCE5-002B-821C-E1FD-AC34EFD0C131}"/>
              </a:ext>
            </a:extLst>
          </p:cNvPr>
          <p:cNvSpPr>
            <a:spLocks noGrp="1"/>
          </p:cNvSpPr>
          <p:nvPr>
            <p:ph type="title"/>
          </p:nvPr>
        </p:nvSpPr>
        <p:spPr/>
        <p:txBody>
          <a:bodyPr/>
          <a:lstStyle/>
          <a:p>
            <a:r>
              <a:rPr lang="en-US"/>
              <a:t>Interpreting Your Radiation Report</a:t>
            </a:r>
          </a:p>
        </p:txBody>
      </p:sp>
      <p:sp>
        <p:nvSpPr>
          <p:cNvPr id="3" name="Text Placeholder 2">
            <a:extLst>
              <a:ext uri="{FF2B5EF4-FFF2-40B4-BE49-F238E27FC236}">
                <a16:creationId xmlns:a16="http://schemas.microsoft.com/office/drawing/2014/main" id="{0C047664-760F-8CB0-C634-99697CEF58D4}"/>
              </a:ext>
            </a:extLst>
          </p:cNvPr>
          <p:cNvSpPr>
            <a:spLocks noGrp="1"/>
          </p:cNvSpPr>
          <p:nvPr>
            <p:ph type="body" sz="quarter" idx="10"/>
          </p:nvPr>
        </p:nvSpPr>
        <p:spPr/>
        <p:txBody>
          <a:bodyPr/>
          <a:lstStyle/>
          <a:p>
            <a:r>
              <a:rPr lang="en-US"/>
              <a:t>The primary unit used to measure radiation exposure in interventional cardiology is the "dose area product" (DAP), measured in Gray-cm² (Gy-cm²) </a:t>
            </a:r>
          </a:p>
          <a:p>
            <a:r>
              <a:rPr lang="en-US"/>
              <a:t>DAP indicates the total radiation dose delivered to the patient during a procedure and compare it to established benchmarks for the same procedure (considering body habitus, equipment type) </a:t>
            </a:r>
          </a:p>
          <a:p>
            <a:r>
              <a:rPr lang="en-US"/>
              <a:t>Older </a:t>
            </a:r>
            <a:r>
              <a:rPr lang="en-US" err="1"/>
              <a:t>cath</a:t>
            </a:r>
            <a:r>
              <a:rPr lang="en-US"/>
              <a:t> labs emit more radiation</a:t>
            </a:r>
          </a:p>
          <a:p>
            <a:endParaRPr lang="en-US"/>
          </a:p>
        </p:txBody>
      </p:sp>
    </p:spTree>
    <p:extLst>
      <p:ext uri="{BB962C8B-B14F-4D97-AF65-F5344CB8AC3E}">
        <p14:creationId xmlns:p14="http://schemas.microsoft.com/office/powerpoint/2010/main" val="1202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041B-691E-141A-D9E6-AD813017A004}"/>
              </a:ext>
            </a:extLst>
          </p:cNvPr>
          <p:cNvSpPr>
            <a:spLocks noGrp="1"/>
          </p:cNvSpPr>
          <p:nvPr>
            <p:ph type="title"/>
          </p:nvPr>
        </p:nvSpPr>
        <p:spPr/>
        <p:txBody>
          <a:bodyPr/>
          <a:lstStyle/>
          <a:p>
            <a:r>
              <a:rPr lang="en-US"/>
              <a:t>What to Look For</a:t>
            </a:r>
          </a:p>
        </p:txBody>
      </p:sp>
      <p:sp>
        <p:nvSpPr>
          <p:cNvPr id="3" name="Text Placeholder 2">
            <a:extLst>
              <a:ext uri="{FF2B5EF4-FFF2-40B4-BE49-F238E27FC236}">
                <a16:creationId xmlns:a16="http://schemas.microsoft.com/office/drawing/2014/main" id="{F6F44B11-A303-E400-865E-DC0F138067AF}"/>
              </a:ext>
            </a:extLst>
          </p:cNvPr>
          <p:cNvSpPr>
            <a:spLocks noGrp="1"/>
          </p:cNvSpPr>
          <p:nvPr>
            <p:ph type="body" sz="quarter" idx="10"/>
          </p:nvPr>
        </p:nvSpPr>
        <p:spPr/>
        <p:txBody>
          <a:bodyPr>
            <a:normAutofit/>
          </a:bodyPr>
          <a:lstStyle/>
          <a:p>
            <a:r>
              <a:rPr lang="en-US"/>
              <a:t>Effective dose:</a:t>
            </a:r>
          </a:p>
          <a:p>
            <a:pPr lvl="1">
              <a:buFont typeface="Arial" panose="020B0604020202020204" pitchFamily="34" charset="0"/>
              <a:buChar char="•"/>
            </a:pPr>
            <a:r>
              <a:rPr lang="en-US"/>
              <a:t>Most relevant measure of radiation exposure, as it considers the sensitivity of different organs to radiation</a:t>
            </a:r>
          </a:p>
          <a:p>
            <a:r>
              <a:rPr lang="en-US"/>
              <a:t>Procedure-specific dose metrics:</a:t>
            </a:r>
          </a:p>
          <a:p>
            <a:pPr lvl="1">
              <a:buFont typeface="Arial" panose="020B0604020202020204" pitchFamily="34" charset="0"/>
              <a:buChar char="•"/>
            </a:pPr>
            <a:r>
              <a:rPr lang="en-US"/>
              <a:t>Different imaging modalities have their own specific dose metrics, such as CTDI (computed tomography dose index) for CT scans </a:t>
            </a:r>
          </a:p>
          <a:p>
            <a:r>
              <a:rPr lang="en-US"/>
              <a:t>Individual dose history:</a:t>
            </a:r>
          </a:p>
          <a:p>
            <a:pPr lvl="1">
              <a:buFont typeface="Arial" panose="020B0604020202020204" pitchFamily="34" charset="0"/>
              <a:buChar char="•"/>
            </a:pPr>
            <a:r>
              <a:rPr lang="en-US"/>
              <a:t>The report should show a cumulative dose for the reporting period, allowing for comparison to regulatory limits</a:t>
            </a:r>
          </a:p>
          <a:p>
            <a:endParaRPr lang="en-US"/>
          </a:p>
        </p:txBody>
      </p:sp>
    </p:spTree>
    <p:extLst>
      <p:ext uri="{BB962C8B-B14F-4D97-AF65-F5344CB8AC3E}">
        <p14:creationId xmlns:p14="http://schemas.microsoft.com/office/powerpoint/2010/main" val="52411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0908-4BCE-2FC1-D04D-18B99DE0E740}"/>
              </a:ext>
            </a:extLst>
          </p:cNvPr>
          <p:cNvSpPr>
            <a:spLocks noGrp="1"/>
          </p:cNvSpPr>
          <p:nvPr>
            <p:ph type="title"/>
          </p:nvPr>
        </p:nvSpPr>
        <p:spPr>
          <a:xfrm>
            <a:off x="609600" y="352168"/>
            <a:ext cx="10972800" cy="1005087"/>
          </a:xfrm>
        </p:spPr>
        <p:txBody>
          <a:bodyPr/>
          <a:lstStyle/>
          <a:p>
            <a:r>
              <a:rPr lang="en-US"/>
              <a:t>Typical Report (Landauer)</a:t>
            </a:r>
          </a:p>
        </p:txBody>
      </p:sp>
      <p:pic>
        <p:nvPicPr>
          <p:cNvPr id="884" name="Google Shape;884;g352bd7776b1_0_5926" descr="Radiation Monitoring Services &amp; Detection Devices"/>
          <p:cNvPicPr preferRelativeResize="0">
            <a:picLocks/>
          </p:cNvPicPr>
          <p:nvPr/>
        </p:nvPicPr>
        <p:blipFill rotWithShape="1">
          <a:blip r:embed="rId2">
            <a:alphaModFix/>
          </a:blip>
          <a:srcRect/>
          <a:stretch/>
        </p:blipFill>
        <p:spPr>
          <a:xfrm>
            <a:off x="3709526" y="1825625"/>
            <a:ext cx="4773000" cy="4351200"/>
          </a:xfrm>
          <a:prstGeom prst="rect">
            <a:avLst/>
          </a:prstGeom>
          <a:noFill/>
          <a:ln>
            <a:noFill/>
          </a:ln>
        </p:spPr>
      </p:pic>
    </p:spTree>
    <p:extLst>
      <p:ext uri="{BB962C8B-B14F-4D97-AF65-F5344CB8AC3E}">
        <p14:creationId xmlns:p14="http://schemas.microsoft.com/office/powerpoint/2010/main" val="3370072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B35E-5C93-5BEB-5478-A395651ED69B}"/>
              </a:ext>
            </a:extLst>
          </p:cNvPr>
          <p:cNvSpPr>
            <a:spLocks noGrp="1"/>
          </p:cNvSpPr>
          <p:nvPr>
            <p:ph type="title"/>
          </p:nvPr>
        </p:nvSpPr>
        <p:spPr>
          <a:xfrm>
            <a:off x="609600" y="0"/>
            <a:ext cx="10972800" cy="1005087"/>
          </a:xfrm>
        </p:spPr>
        <p:txBody>
          <a:bodyPr/>
          <a:lstStyle/>
          <a:p>
            <a:r>
              <a:rPr lang="en-US">
                <a:latin typeface="Arial"/>
                <a:cs typeface="Arial"/>
              </a:rPr>
              <a:t>Exposure Example</a:t>
            </a:r>
            <a:endParaRPr lang="en-US"/>
          </a:p>
        </p:txBody>
      </p:sp>
      <p:pic>
        <p:nvPicPr>
          <p:cNvPr id="5" name="Picture 4">
            <a:extLst>
              <a:ext uri="{FF2B5EF4-FFF2-40B4-BE49-F238E27FC236}">
                <a16:creationId xmlns:a16="http://schemas.microsoft.com/office/drawing/2014/main" id="{26C6FA3E-C8AE-C607-4B05-8FA08BB57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74" y="1623731"/>
            <a:ext cx="10634852" cy="4441810"/>
          </a:xfrm>
          <a:prstGeom prst="rect">
            <a:avLst/>
          </a:prstGeom>
        </p:spPr>
      </p:pic>
    </p:spTree>
    <p:extLst>
      <p:ext uri="{BB962C8B-B14F-4D97-AF65-F5344CB8AC3E}">
        <p14:creationId xmlns:p14="http://schemas.microsoft.com/office/powerpoint/2010/main" val="2254474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3A93-08A4-DD33-EA09-79715787CAE9}"/>
              </a:ext>
            </a:extLst>
          </p:cNvPr>
          <p:cNvSpPr>
            <a:spLocks noGrp="1"/>
          </p:cNvSpPr>
          <p:nvPr>
            <p:ph type="title"/>
          </p:nvPr>
        </p:nvSpPr>
        <p:spPr>
          <a:xfrm>
            <a:off x="518160" y="0"/>
            <a:ext cx="10972800" cy="1005087"/>
          </a:xfrm>
        </p:spPr>
        <p:txBody>
          <a:bodyPr/>
          <a:lstStyle/>
          <a:p>
            <a:r>
              <a:rPr lang="en-US"/>
              <a:t>Exposure Examples</a:t>
            </a:r>
          </a:p>
        </p:txBody>
      </p:sp>
      <p:pic>
        <p:nvPicPr>
          <p:cNvPr id="4" name="Picture 3">
            <a:extLst>
              <a:ext uri="{FF2B5EF4-FFF2-40B4-BE49-F238E27FC236}">
                <a16:creationId xmlns:a16="http://schemas.microsoft.com/office/drawing/2014/main" id="{50C824C0-DFC6-9B3E-77E4-AF7CD1D6BD62}"/>
              </a:ext>
            </a:extLst>
          </p:cNvPr>
          <p:cNvPicPr>
            <a:picLocks noChangeAspect="1"/>
          </p:cNvPicPr>
          <p:nvPr/>
        </p:nvPicPr>
        <p:blipFill>
          <a:blip r:embed="rId2"/>
          <a:stretch>
            <a:fillRect/>
          </a:stretch>
        </p:blipFill>
        <p:spPr>
          <a:xfrm>
            <a:off x="891814" y="1210661"/>
            <a:ext cx="9232697" cy="4996175"/>
          </a:xfrm>
          <a:prstGeom prst="rect">
            <a:avLst/>
          </a:prstGeom>
        </p:spPr>
      </p:pic>
    </p:spTree>
    <p:extLst>
      <p:ext uri="{BB962C8B-B14F-4D97-AF65-F5344CB8AC3E}">
        <p14:creationId xmlns:p14="http://schemas.microsoft.com/office/powerpoint/2010/main" val="1430002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DDC8-1F8D-B042-E13B-DEE11C7D30B2}"/>
              </a:ext>
            </a:extLst>
          </p:cNvPr>
          <p:cNvSpPr>
            <a:spLocks noGrp="1"/>
          </p:cNvSpPr>
          <p:nvPr>
            <p:ph type="title"/>
          </p:nvPr>
        </p:nvSpPr>
        <p:spPr/>
        <p:txBody>
          <a:bodyPr>
            <a:normAutofit fontScale="90000"/>
          </a:bodyPr>
          <a:lstStyle/>
          <a:p>
            <a:r>
              <a:rPr lang="en-US"/>
              <a:t>Annual Radiation Exposure Limits (mrem/year)</a:t>
            </a:r>
          </a:p>
        </p:txBody>
      </p:sp>
      <p:pic>
        <p:nvPicPr>
          <p:cNvPr id="5" name="Picture 4">
            <a:extLst>
              <a:ext uri="{FF2B5EF4-FFF2-40B4-BE49-F238E27FC236}">
                <a16:creationId xmlns:a16="http://schemas.microsoft.com/office/drawing/2014/main" id="{C0FCF366-2CC5-3388-B1D8-52AA4B8672D1}"/>
              </a:ext>
            </a:extLst>
          </p:cNvPr>
          <p:cNvPicPr>
            <a:picLocks noChangeAspect="1"/>
          </p:cNvPicPr>
          <p:nvPr/>
        </p:nvPicPr>
        <p:blipFill>
          <a:blip r:embed="rId2"/>
          <a:stretch>
            <a:fillRect/>
          </a:stretch>
        </p:blipFill>
        <p:spPr>
          <a:xfrm>
            <a:off x="2246893" y="2307186"/>
            <a:ext cx="7254869" cy="3462828"/>
          </a:xfrm>
          <a:prstGeom prst="rect">
            <a:avLst/>
          </a:prstGeom>
        </p:spPr>
      </p:pic>
    </p:spTree>
    <p:extLst>
      <p:ext uri="{BB962C8B-B14F-4D97-AF65-F5344CB8AC3E}">
        <p14:creationId xmlns:p14="http://schemas.microsoft.com/office/powerpoint/2010/main" val="3779154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4792-F994-D8D9-748D-41574560289F}"/>
              </a:ext>
            </a:extLst>
          </p:cNvPr>
          <p:cNvSpPr>
            <a:spLocks noGrp="1"/>
          </p:cNvSpPr>
          <p:nvPr>
            <p:ph type="title"/>
          </p:nvPr>
        </p:nvSpPr>
        <p:spPr>
          <a:xfrm>
            <a:off x="609600" y="488056"/>
            <a:ext cx="10972800" cy="1005087"/>
          </a:xfrm>
        </p:spPr>
        <p:txBody>
          <a:bodyPr/>
          <a:lstStyle/>
          <a:p>
            <a:r>
              <a:rPr lang="en-US"/>
              <a:t>Investigational Levels</a:t>
            </a:r>
          </a:p>
        </p:txBody>
      </p:sp>
      <p:sp>
        <p:nvSpPr>
          <p:cNvPr id="4" name="Google Shape;793;g352bd7776b1_0_4651">
            <a:extLst>
              <a:ext uri="{FF2B5EF4-FFF2-40B4-BE49-F238E27FC236}">
                <a16:creationId xmlns:a16="http://schemas.microsoft.com/office/drawing/2014/main" id="{82261061-4D93-2024-DB7B-43F7DBDEC627}"/>
              </a:ext>
            </a:extLst>
          </p:cNvPr>
          <p:cNvSpPr txBox="1">
            <a:spLocks noGrp="1"/>
          </p:cNvSpPr>
          <p:nvPr>
            <p:ph type="body" sz="quarter" idx="10"/>
          </p:nvPr>
        </p:nvSpPr>
        <p:spPr>
          <a:xfrm>
            <a:off x="733424" y="2019300"/>
            <a:ext cx="10848975" cy="38481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b="1"/>
              <a:t>Body part	</a:t>
            </a:r>
            <a:r>
              <a:rPr lang="en-US"/>
              <a:t>			</a:t>
            </a:r>
            <a:r>
              <a:rPr lang="en-US" b="1"/>
              <a:t>Investigation Levels (mrem/quarter)</a:t>
            </a:r>
            <a:endParaRPr/>
          </a:p>
          <a:p>
            <a:pPr marL="228600" lvl="0" indent="-64135"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i="1"/>
              <a:t>Dose Equivalent	</a:t>
            </a:r>
            <a:r>
              <a:rPr lang="en-US"/>
              <a:t>		</a:t>
            </a:r>
            <a:r>
              <a:rPr lang="en-US" b="1"/>
              <a:t>ALARA I (10%)            ALARA II (30%)</a:t>
            </a:r>
            <a:endParaRPr/>
          </a:p>
          <a:p>
            <a:pPr marL="228600" lvl="0" indent="-64135"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1. Deep (whole body, blood 	125			375</a:t>
            </a:r>
            <a:endParaRPr/>
          </a:p>
          <a:p>
            <a:pPr marL="0" lvl="0" indent="0" algn="l" rtl="0">
              <a:lnSpc>
                <a:spcPct val="90000"/>
              </a:lnSpc>
              <a:spcBef>
                <a:spcPts val="1000"/>
              </a:spcBef>
              <a:spcAft>
                <a:spcPts val="0"/>
              </a:spcAft>
              <a:buClr>
                <a:schemeClr val="dk1"/>
              </a:buClr>
              <a:buSzPct val="100000"/>
              <a:buNone/>
            </a:pPr>
            <a:r>
              <a:rPr lang="en-US"/>
              <a:t>     forming organs, gonads)</a:t>
            </a:r>
            <a:endParaRPr/>
          </a:p>
          <a:p>
            <a:pPr marL="0" lvl="0" indent="0" algn="l" rtl="0">
              <a:lnSpc>
                <a:spcPct val="90000"/>
              </a:lnSpc>
              <a:spcBef>
                <a:spcPts val="1000"/>
              </a:spcBef>
              <a:spcAft>
                <a:spcPts val="0"/>
              </a:spcAft>
              <a:buClr>
                <a:schemeClr val="dk1"/>
              </a:buClr>
              <a:buSzPct val="100000"/>
              <a:buNone/>
            </a:pPr>
            <a:r>
              <a:rPr lang="en-US"/>
              <a:t>2. Lens of the eye			375			1125</a:t>
            </a:r>
            <a:endParaRPr/>
          </a:p>
          <a:p>
            <a:pPr marL="0" lvl="0" indent="0" algn="l" rtl="0">
              <a:lnSpc>
                <a:spcPct val="90000"/>
              </a:lnSpc>
              <a:spcBef>
                <a:spcPts val="1000"/>
              </a:spcBef>
              <a:spcAft>
                <a:spcPts val="0"/>
              </a:spcAft>
              <a:buClr>
                <a:schemeClr val="dk1"/>
              </a:buClr>
              <a:buSzPct val="100000"/>
              <a:buNone/>
            </a:pPr>
            <a:r>
              <a:rPr lang="en-US"/>
              <a:t>3. Skin/Shallow (whole body)	1250			3750</a:t>
            </a:r>
            <a:endParaRPr/>
          </a:p>
          <a:p>
            <a:pPr marL="0" lvl="0" indent="0" algn="l" rtl="0">
              <a:lnSpc>
                <a:spcPct val="90000"/>
              </a:lnSpc>
              <a:spcBef>
                <a:spcPts val="1000"/>
              </a:spcBef>
              <a:spcAft>
                <a:spcPts val="0"/>
              </a:spcAft>
              <a:buClr>
                <a:schemeClr val="dk1"/>
              </a:buClr>
              <a:buSzPct val="100000"/>
              <a:buNone/>
            </a:pPr>
            <a:r>
              <a:rPr lang="en-US"/>
              <a:t>4. Extremity/Shallow		1250			3750				</a:t>
            </a:r>
            <a:endParaRPr/>
          </a:p>
        </p:txBody>
      </p:sp>
    </p:spTree>
    <p:extLst>
      <p:ext uri="{BB962C8B-B14F-4D97-AF65-F5344CB8AC3E}">
        <p14:creationId xmlns:p14="http://schemas.microsoft.com/office/powerpoint/2010/main" val="2984964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9073-FE57-BCB7-73A3-9AE322353EE3}"/>
              </a:ext>
            </a:extLst>
          </p:cNvPr>
          <p:cNvSpPr>
            <a:spLocks noGrp="1"/>
          </p:cNvSpPr>
          <p:nvPr>
            <p:ph type="title"/>
          </p:nvPr>
        </p:nvSpPr>
        <p:spPr>
          <a:xfrm>
            <a:off x="609600" y="488056"/>
            <a:ext cx="10972800" cy="1005087"/>
          </a:xfrm>
        </p:spPr>
        <p:txBody>
          <a:bodyPr/>
          <a:lstStyle/>
          <a:p>
            <a:r>
              <a:rPr lang="en-US"/>
              <a:t>Quarterly Investigational Levels</a:t>
            </a:r>
          </a:p>
        </p:txBody>
      </p:sp>
      <p:sp>
        <p:nvSpPr>
          <p:cNvPr id="4" name="Google Shape;799;g352bd7776b1_0_4731">
            <a:extLst>
              <a:ext uri="{FF2B5EF4-FFF2-40B4-BE49-F238E27FC236}">
                <a16:creationId xmlns:a16="http://schemas.microsoft.com/office/drawing/2014/main" id="{4644F458-D5C9-9294-138E-121F9F28EB8D}"/>
              </a:ext>
            </a:extLst>
          </p:cNvPr>
          <p:cNvSpPr txBox="1">
            <a:spLocks noGrp="1"/>
          </p:cNvSpPr>
          <p:nvPr>
            <p:ph type="body" sz="quarter" idx="10"/>
          </p:nvPr>
        </p:nvSpPr>
        <p:spPr>
          <a:xfrm>
            <a:off x="828674" y="2076450"/>
            <a:ext cx="10753725" cy="379095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chemeClr val="dk1"/>
              </a:buClr>
              <a:buSzPct val="100000"/>
              <a:buNone/>
            </a:pPr>
            <a:r>
              <a:rPr lang="en-US" b="1"/>
              <a:t>ALARA Level I (10% of Quarterly Dose): </a:t>
            </a:r>
            <a:r>
              <a:rPr lang="en-US"/>
              <a:t>The dose received is reviewed by the radiation safety officer (RSO), or a designee (ARSO). No further action taken when the dose is less than the level for ALARA I, unless the RSO has reason to question the exposure.</a:t>
            </a:r>
            <a:endParaRPr/>
          </a:p>
          <a:p>
            <a:pPr marL="0" lvl="0" indent="0" algn="l" rtl="0">
              <a:lnSpc>
                <a:spcPct val="120000"/>
              </a:lnSpc>
              <a:spcBef>
                <a:spcPts val="1000"/>
              </a:spcBef>
              <a:spcAft>
                <a:spcPts val="0"/>
              </a:spcAft>
              <a:buClr>
                <a:schemeClr val="dk1"/>
              </a:buClr>
              <a:buSzPct val="100000"/>
              <a:buNone/>
            </a:pPr>
            <a:endParaRPr/>
          </a:p>
          <a:p>
            <a:pPr marL="0" lvl="0" indent="0" algn="l" rtl="0">
              <a:lnSpc>
                <a:spcPct val="120000"/>
              </a:lnSpc>
              <a:spcBef>
                <a:spcPts val="1000"/>
              </a:spcBef>
              <a:spcAft>
                <a:spcPts val="0"/>
              </a:spcAft>
              <a:buClr>
                <a:schemeClr val="dk1"/>
              </a:buClr>
              <a:buSzPct val="100000"/>
              <a:buNone/>
            </a:pPr>
            <a:r>
              <a:rPr lang="en-US" b="1"/>
              <a:t>ALARA Level II (30% of Quarterly Dose):  </a:t>
            </a:r>
            <a:r>
              <a:rPr lang="en-US"/>
              <a:t>The RSO/ARSO will investigate all personnel with exposure equal to or greater than Investigational Level II. A report of the investigation and recommendations will be presented to the Radiation Safety Committee (RSC).</a:t>
            </a:r>
            <a:endParaRPr/>
          </a:p>
          <a:p>
            <a:pPr marL="0" lvl="0" indent="0" algn="l" rtl="0">
              <a:lnSpc>
                <a:spcPct val="120000"/>
              </a:lnSpc>
              <a:spcBef>
                <a:spcPts val="1000"/>
              </a:spcBef>
              <a:spcAft>
                <a:spcPts val="0"/>
              </a:spcAft>
              <a:buClr>
                <a:schemeClr val="dk1"/>
              </a:buClr>
              <a:buSzPct val="100000"/>
              <a:buNone/>
            </a:pPr>
            <a:endParaRPr/>
          </a:p>
          <a:p>
            <a:pPr marL="0" lvl="0" indent="0" algn="l" rtl="0">
              <a:lnSpc>
                <a:spcPct val="120000"/>
              </a:lnSpc>
              <a:spcBef>
                <a:spcPts val="1000"/>
              </a:spcBef>
              <a:spcAft>
                <a:spcPts val="0"/>
              </a:spcAft>
              <a:buClr>
                <a:schemeClr val="dk1"/>
              </a:buClr>
              <a:buSzPct val="100000"/>
              <a:buNone/>
            </a:pPr>
            <a:r>
              <a:rPr lang="en-US" b="1"/>
              <a:t>Annual Regulatory Limit: </a:t>
            </a:r>
            <a:r>
              <a:rPr lang="en-US"/>
              <a:t>The RSO will immediately investigate any personnel with exposure equal to or exceeding the annual regulatory limit. Immediate corrective action will be taken to prevent additional exposure, and report to  the appropriate regulatory agency.</a:t>
            </a:r>
            <a:endParaRPr/>
          </a:p>
          <a:p>
            <a:pPr marL="0" lvl="0" indent="0"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Tree>
    <p:extLst>
      <p:ext uri="{BB962C8B-B14F-4D97-AF65-F5344CB8AC3E}">
        <p14:creationId xmlns:p14="http://schemas.microsoft.com/office/powerpoint/2010/main" val="1150587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D53C-95A6-8362-C2B7-F7575516D787}"/>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589B9A6B-D497-B4F3-8ED7-E164AFD795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
          <a:stretch>
            <a:fillRect/>
          </a:stretch>
        </p:blipFill>
        <p:spPr bwMode="auto">
          <a:xfrm>
            <a:off x="688732" y="1010842"/>
            <a:ext cx="11024087" cy="55827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C3AF7DE-14D4-1811-4C7C-4E42E1DC6664}"/>
              </a:ext>
            </a:extLst>
          </p:cNvPr>
          <p:cNvSpPr>
            <a:spLocks noGrp="1"/>
          </p:cNvSpPr>
          <p:nvPr>
            <p:ph type="title"/>
          </p:nvPr>
        </p:nvSpPr>
        <p:spPr>
          <a:xfrm>
            <a:off x="685800" y="457200"/>
            <a:ext cx="10448925" cy="914400"/>
          </a:xfrm>
        </p:spPr>
        <p:txBody>
          <a:bodyPr/>
          <a:lstStyle/>
          <a:p>
            <a:r>
              <a:rPr lang="en-US">
                <a:latin typeface="Arial" panose="020B0604020202020204" pitchFamily="34" charset="0"/>
                <a:cs typeface="Arial" panose="020B0604020202020204" pitchFamily="34" charset="0"/>
              </a:rPr>
              <a:t>Occupational Hazards</a:t>
            </a:r>
          </a:p>
        </p:txBody>
      </p:sp>
      <p:sp>
        <p:nvSpPr>
          <p:cNvPr id="8" name="TextBox 7">
            <a:extLst>
              <a:ext uri="{FF2B5EF4-FFF2-40B4-BE49-F238E27FC236}">
                <a16:creationId xmlns:a16="http://schemas.microsoft.com/office/drawing/2014/main" id="{A3FC047A-EA55-2B2E-4D6A-4E9040E777BD}"/>
              </a:ext>
            </a:extLst>
          </p:cNvPr>
          <p:cNvSpPr txBox="1"/>
          <p:nvPr/>
        </p:nvSpPr>
        <p:spPr>
          <a:xfrm>
            <a:off x="1" y="6315232"/>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rPr>
              <a:t>Medranda &amp; Gogo, Cardiac Interventions Today 2023</a:t>
            </a:r>
          </a:p>
        </p:txBody>
      </p:sp>
    </p:spTree>
    <p:extLst>
      <p:ext uri="{BB962C8B-B14F-4D97-AF65-F5344CB8AC3E}">
        <p14:creationId xmlns:p14="http://schemas.microsoft.com/office/powerpoint/2010/main" val="2557885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B3BE-05B3-D2A4-25B8-9DBBF39F0A5B}"/>
              </a:ext>
            </a:extLst>
          </p:cNvPr>
          <p:cNvSpPr>
            <a:spLocks noGrp="1"/>
          </p:cNvSpPr>
          <p:nvPr>
            <p:ph type="title"/>
          </p:nvPr>
        </p:nvSpPr>
        <p:spPr>
          <a:xfrm>
            <a:off x="609600" y="596623"/>
            <a:ext cx="10972800" cy="1005087"/>
          </a:xfrm>
        </p:spPr>
        <p:txBody>
          <a:bodyPr>
            <a:normAutofit fontScale="90000"/>
          </a:bodyPr>
          <a:lstStyle/>
          <a:p>
            <a:r>
              <a:rPr lang="en-US">
                <a:latin typeface="Arial"/>
                <a:cs typeface="Arial"/>
              </a:rPr>
              <a:t>Published Studies on Simple Radiation Reduction Protocols</a:t>
            </a:r>
            <a:endParaRPr lang="en-US"/>
          </a:p>
        </p:txBody>
      </p:sp>
      <p:sp>
        <p:nvSpPr>
          <p:cNvPr id="3" name="Text Placeholder 2">
            <a:extLst>
              <a:ext uri="{FF2B5EF4-FFF2-40B4-BE49-F238E27FC236}">
                <a16:creationId xmlns:a16="http://schemas.microsoft.com/office/drawing/2014/main" id="{A7CEB7F2-5CBA-140E-3E0E-BA8E8ADE9CA1}"/>
              </a:ext>
            </a:extLst>
          </p:cNvPr>
          <p:cNvSpPr>
            <a:spLocks noGrp="1"/>
          </p:cNvSpPr>
          <p:nvPr>
            <p:ph type="body" sz="quarter" idx="10"/>
          </p:nvPr>
        </p:nvSpPr>
        <p:spPr>
          <a:xfrm>
            <a:off x="609600" y="1937584"/>
            <a:ext cx="10972800" cy="4041774"/>
          </a:xfrm>
        </p:spPr>
        <p:txBody>
          <a:bodyPr vert="horz" lIns="91440" tIns="45720" rIns="91440" bIns="45720" rtlCol="0" anchor="t">
            <a:normAutofit lnSpcReduction="10000"/>
          </a:bodyPr>
          <a:lstStyle/>
          <a:p>
            <a:r>
              <a:rPr lang="en-US">
                <a:latin typeface="Arial"/>
                <a:cs typeface="Arial"/>
              </a:rPr>
              <a:t>Cleveland Clinic: </a:t>
            </a:r>
            <a:endParaRPr lang="en-US" sz="2600"/>
          </a:p>
          <a:p>
            <a:pPr lvl="1">
              <a:buFont typeface="Arial" panose="020B0604020202020204" pitchFamily="34" charset="0"/>
              <a:buChar char="•"/>
            </a:pPr>
            <a:r>
              <a:rPr lang="en-US" sz="2200">
                <a:latin typeface="Arial"/>
                <a:cs typeface="Arial"/>
              </a:rPr>
              <a:t>Reduced average dose from 896 to 357 </a:t>
            </a:r>
            <a:r>
              <a:rPr lang="en-US" sz="2200" err="1">
                <a:latin typeface="Arial"/>
                <a:cs typeface="Arial"/>
              </a:rPr>
              <a:t>mGy</a:t>
            </a:r>
            <a:r>
              <a:rPr lang="en-US" sz="2200">
                <a:latin typeface="Arial"/>
                <a:cs typeface="Arial"/>
              </a:rPr>
              <a:t>, (PCI 1994 </a:t>
            </a:r>
            <a:r>
              <a:rPr lang="en-US" sz="2200" err="1">
                <a:latin typeface="Arial"/>
                <a:cs typeface="Arial"/>
              </a:rPr>
              <a:t>mGy</a:t>
            </a:r>
            <a:r>
              <a:rPr lang="en-US" sz="2200">
                <a:latin typeface="Arial"/>
                <a:cs typeface="Arial"/>
              </a:rPr>
              <a:t> to 1265 </a:t>
            </a:r>
            <a:r>
              <a:rPr lang="en-US" sz="2200" err="1">
                <a:latin typeface="Arial"/>
                <a:cs typeface="Arial"/>
              </a:rPr>
              <a:t>mGy</a:t>
            </a:r>
            <a:r>
              <a:rPr lang="en-US" sz="2200">
                <a:latin typeface="Arial"/>
                <a:cs typeface="Arial"/>
              </a:rPr>
              <a:t>)</a:t>
            </a:r>
            <a:endParaRPr lang="en-US" sz="2200"/>
          </a:p>
          <a:p>
            <a:pPr lvl="1">
              <a:buFont typeface="Arial" panose="020B0604020202020204" pitchFamily="34" charset="0"/>
              <a:buChar char="•"/>
            </a:pPr>
            <a:r>
              <a:rPr lang="en-US" sz="2200">
                <a:latin typeface="Arial"/>
                <a:cs typeface="Arial"/>
              </a:rPr>
              <a:t>Using 7.5 fps as default vs 10 fps</a:t>
            </a:r>
          </a:p>
          <a:p>
            <a:pPr lvl="1">
              <a:buFont typeface="Arial" panose="020B0604020202020204" pitchFamily="34" charset="0"/>
              <a:buChar char="•"/>
            </a:pPr>
            <a:r>
              <a:rPr lang="en-US" sz="2200">
                <a:latin typeface="Arial"/>
                <a:cs typeface="Arial"/>
              </a:rPr>
              <a:t>Low dose acquisition mode</a:t>
            </a:r>
          </a:p>
          <a:p>
            <a:pPr lvl="1">
              <a:buFont typeface="Arial" panose="020B0604020202020204" pitchFamily="34" charset="0"/>
              <a:buChar char="•"/>
            </a:pPr>
            <a:r>
              <a:rPr lang="en-US" sz="2200">
                <a:latin typeface="Arial"/>
                <a:cs typeface="Arial"/>
              </a:rPr>
              <a:t>Recalibration of detector dose</a:t>
            </a:r>
          </a:p>
          <a:p>
            <a:pPr lvl="1">
              <a:buFont typeface="Arial" panose="020B0604020202020204" pitchFamily="34" charset="0"/>
              <a:buChar char="•"/>
            </a:pPr>
            <a:r>
              <a:rPr lang="en-US" sz="2200">
                <a:latin typeface="Arial"/>
                <a:cs typeface="Arial"/>
              </a:rPr>
              <a:t>Training on collimation, less extreme angulation, and reduced source-detector distance</a:t>
            </a:r>
          </a:p>
          <a:p>
            <a:pPr lvl="1"/>
            <a:endParaRPr lang="en-US">
              <a:latin typeface="Arial"/>
              <a:cs typeface="Arial"/>
            </a:endParaRPr>
          </a:p>
          <a:p>
            <a:r>
              <a:rPr lang="en-US">
                <a:latin typeface="Arial"/>
                <a:cs typeface="Arial"/>
              </a:rPr>
              <a:t>Cairo:</a:t>
            </a:r>
          </a:p>
          <a:p>
            <a:pPr lvl="1">
              <a:buFont typeface="Arial" panose="020B0604020202020204" pitchFamily="34" charset="0"/>
              <a:buChar char="•"/>
            </a:pPr>
            <a:r>
              <a:rPr lang="en-US" sz="2200">
                <a:latin typeface="Arial"/>
                <a:cs typeface="Arial"/>
              </a:rPr>
              <a:t>Radiation exposure was reduced for operators from 4.29 mSv to 3.48 mSv just with education about radiation and using shielding</a:t>
            </a:r>
          </a:p>
          <a:p>
            <a:pPr lvl="1"/>
            <a:endParaRPr lang="en-US">
              <a:latin typeface="Arial"/>
              <a:cs typeface="Arial"/>
            </a:endParaRPr>
          </a:p>
          <a:p>
            <a:pPr marL="0" indent="0">
              <a:buNone/>
            </a:pPr>
            <a:endParaRPr lang="en-US"/>
          </a:p>
          <a:p>
            <a:pPr lvl="1"/>
            <a:endParaRPr lang="en-US"/>
          </a:p>
          <a:p>
            <a:pPr lvl="1"/>
            <a:endParaRPr lang="en-US"/>
          </a:p>
        </p:txBody>
      </p:sp>
      <p:sp>
        <p:nvSpPr>
          <p:cNvPr id="5" name="TextBox 4">
            <a:extLst>
              <a:ext uri="{FF2B5EF4-FFF2-40B4-BE49-F238E27FC236}">
                <a16:creationId xmlns:a16="http://schemas.microsoft.com/office/drawing/2014/main" id="{CC19A432-EC09-5CF7-5396-BAB9CB1804DB}"/>
              </a:ext>
            </a:extLst>
          </p:cNvPr>
          <p:cNvSpPr txBox="1"/>
          <p:nvPr/>
        </p:nvSpPr>
        <p:spPr>
          <a:xfrm>
            <a:off x="1" y="6315232"/>
            <a:ext cx="12192000"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solidFill>
                <a:effectLst/>
                <a:uLnTx/>
                <a:uFillTx/>
                <a:latin typeface="Avenir Next"/>
                <a:cs typeface="Arial"/>
                <a:sym typeface="Arial"/>
              </a:rPr>
              <a:t>PMID: 36073017, 38334916</a:t>
            </a:r>
            <a:endParaRPr kumimoji="0" lang="en-US" sz="1200" b="0" i="0" u="none" strike="noStrike" kern="0" cap="none" spc="0" normalizeH="0" baseline="0" noProof="0">
              <a:ln>
                <a:noFill/>
              </a:ln>
              <a:solidFill>
                <a:srgbClr val="000000"/>
              </a:solidFill>
              <a:effectLst/>
              <a:uLnTx/>
              <a:uFillTx/>
              <a:latin typeface="Avenir Next" panose="020B0503020202020204" pitchFamily="34" charset="0"/>
              <a:cs typeface="Arial"/>
              <a:sym typeface="Arial"/>
            </a:endParaRPr>
          </a:p>
        </p:txBody>
      </p:sp>
    </p:spTree>
    <p:extLst>
      <p:ext uri="{BB962C8B-B14F-4D97-AF65-F5344CB8AC3E}">
        <p14:creationId xmlns:p14="http://schemas.microsoft.com/office/powerpoint/2010/main" val="2340048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4D91-74A8-D6B1-5F08-04135ECF744B}"/>
              </a:ext>
            </a:extLst>
          </p:cNvPr>
          <p:cNvSpPr>
            <a:spLocks noGrp="1"/>
          </p:cNvSpPr>
          <p:nvPr>
            <p:ph type="title"/>
          </p:nvPr>
        </p:nvSpPr>
        <p:spPr/>
        <p:txBody>
          <a:bodyPr/>
          <a:lstStyle/>
          <a:p>
            <a:r>
              <a:rPr lang="en-US"/>
              <a:t>Acknowledgements	</a:t>
            </a:r>
          </a:p>
        </p:txBody>
      </p:sp>
      <p:sp>
        <p:nvSpPr>
          <p:cNvPr id="3" name="Text Placeholder 2">
            <a:extLst>
              <a:ext uri="{FF2B5EF4-FFF2-40B4-BE49-F238E27FC236}">
                <a16:creationId xmlns:a16="http://schemas.microsoft.com/office/drawing/2014/main" id="{60A2788F-B8DE-566B-C8EC-1E4AB403E517}"/>
              </a:ext>
            </a:extLst>
          </p:cNvPr>
          <p:cNvSpPr>
            <a:spLocks noGrp="1"/>
          </p:cNvSpPr>
          <p:nvPr>
            <p:ph type="body" sz="quarter" idx="10"/>
          </p:nvPr>
        </p:nvSpPr>
        <p:spPr/>
        <p:txBody>
          <a:bodyPr>
            <a:normAutofit/>
          </a:bodyPr>
          <a:lstStyle/>
          <a:p>
            <a:r>
              <a:rPr lang="en-US" sz="2400"/>
              <a:t>Thank you to Nicolae Achim and Jeremy Magnum for reviewing the content of these slides</a:t>
            </a:r>
          </a:p>
        </p:txBody>
      </p:sp>
    </p:spTree>
    <p:extLst>
      <p:ext uri="{BB962C8B-B14F-4D97-AF65-F5344CB8AC3E}">
        <p14:creationId xmlns:p14="http://schemas.microsoft.com/office/powerpoint/2010/main" val="60864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30DEA-2057-C14A-F1F3-115AF31A4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181" y="2132286"/>
            <a:ext cx="5502333" cy="1455887"/>
          </a:xfrm>
          <a:prstGeom prst="rect">
            <a:avLst/>
          </a:prstGeom>
        </p:spPr>
      </p:pic>
      <p:sp>
        <p:nvSpPr>
          <p:cNvPr id="5" name="Rectangle 4">
            <a:extLst>
              <a:ext uri="{FF2B5EF4-FFF2-40B4-BE49-F238E27FC236}">
                <a16:creationId xmlns:a16="http://schemas.microsoft.com/office/drawing/2014/main" id="{16B9D826-ADB6-2240-34C7-1E226FEF988E}"/>
              </a:ext>
            </a:extLst>
          </p:cNvPr>
          <p:cNvSpPr/>
          <p:nvPr/>
        </p:nvSpPr>
        <p:spPr>
          <a:xfrm>
            <a:off x="562773" y="3588172"/>
            <a:ext cx="5017149"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900">
                <a:solidFill>
                  <a:prstClr val="white">
                    <a:lumMod val="50000"/>
                  </a:prstClr>
                </a:solidFill>
                <a:latin typeface="Calibri"/>
              </a:rPr>
              <a:t>International Atomic Energy Agency: </a:t>
            </a:r>
            <a:r>
              <a:rPr lang="en-US" sz="900" err="1">
                <a:solidFill>
                  <a:prstClr val="white">
                    <a:lumMod val="50000"/>
                  </a:prstClr>
                </a:solidFill>
                <a:latin typeface="Calibri"/>
              </a:rPr>
              <a:t>Occup</a:t>
            </a:r>
            <a:r>
              <a:rPr lang="en-US" sz="900">
                <a:solidFill>
                  <a:prstClr val="white">
                    <a:lumMod val="50000"/>
                  </a:prstClr>
                </a:solidFill>
                <a:latin typeface="Calibri"/>
              </a:rPr>
              <a:t> Med (Lond). 2010;60(6):464-9. Zakeri F, </a:t>
            </a:r>
            <a:r>
              <a:rPr lang="en-US" sz="900" err="1">
                <a:solidFill>
                  <a:prstClr val="white">
                    <a:lumMod val="50000"/>
                  </a:prstClr>
                </a:solidFill>
                <a:latin typeface="Calibri"/>
              </a:rPr>
              <a:t>Hirobe</a:t>
            </a:r>
            <a:r>
              <a:rPr lang="en-US" sz="900">
                <a:solidFill>
                  <a:prstClr val="white">
                    <a:lumMod val="50000"/>
                  </a:prstClr>
                </a:solidFill>
                <a:latin typeface="Calibri"/>
              </a:rPr>
              <a:t> T, Akbari </a:t>
            </a:r>
            <a:r>
              <a:rPr lang="en-US" sz="900" err="1">
                <a:solidFill>
                  <a:prstClr val="white">
                    <a:lumMod val="50000"/>
                  </a:prstClr>
                </a:solidFill>
                <a:latin typeface="Calibri"/>
              </a:rPr>
              <a:t>Noghabi</a:t>
            </a:r>
            <a:r>
              <a:rPr lang="en-US" sz="900">
                <a:solidFill>
                  <a:prstClr val="white">
                    <a:lumMod val="50000"/>
                  </a:prstClr>
                </a:solidFill>
                <a:latin typeface="Calibri"/>
              </a:rPr>
              <a:t> K. Biological effects of low-dose ionizing radiation exposure on interventional cardiologists.</a:t>
            </a:r>
          </a:p>
        </p:txBody>
      </p:sp>
      <p:graphicFrame>
        <p:nvGraphicFramePr>
          <p:cNvPr id="6" name="Chart 5">
            <a:extLst>
              <a:ext uri="{FF2B5EF4-FFF2-40B4-BE49-F238E27FC236}">
                <a16:creationId xmlns:a16="http://schemas.microsoft.com/office/drawing/2014/main" id="{428BB307-C1C8-521B-0A0A-89D2CF9FE2D5}"/>
              </a:ext>
            </a:extLst>
          </p:cNvPr>
          <p:cNvGraphicFramePr/>
          <p:nvPr>
            <p:extLst>
              <p:ext uri="{D42A27DB-BD31-4B8C-83A1-F6EECF244321}">
                <p14:modId xmlns:p14="http://schemas.microsoft.com/office/powerpoint/2010/main" val="2301397589"/>
              </p:ext>
            </p:extLst>
          </p:nvPr>
        </p:nvGraphicFramePr>
        <p:xfrm>
          <a:off x="6069358" y="3198504"/>
          <a:ext cx="5470574" cy="299532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2DBB3D9-CC4C-7FA2-098C-0A38543F1786}"/>
              </a:ext>
            </a:extLst>
          </p:cNvPr>
          <p:cNvSpPr/>
          <p:nvPr/>
        </p:nvSpPr>
        <p:spPr>
          <a:xfrm>
            <a:off x="5821523" y="6279085"/>
            <a:ext cx="5017149"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900">
                <a:solidFill>
                  <a:prstClr val="white">
                    <a:lumMod val="50000"/>
                  </a:prstClr>
                </a:solidFill>
                <a:latin typeface="Calibri"/>
              </a:rPr>
              <a:t>ACC Survey; Nagelhout </a:t>
            </a:r>
            <a:r>
              <a:rPr lang="en-US" sz="900" err="1">
                <a:solidFill>
                  <a:prstClr val="white">
                    <a:lumMod val="50000"/>
                  </a:prstClr>
                </a:solidFill>
                <a:latin typeface="Calibri"/>
              </a:rPr>
              <a:t>CardioServe</a:t>
            </a:r>
            <a:r>
              <a:rPr lang="en-US" sz="900">
                <a:solidFill>
                  <a:prstClr val="white">
                    <a:lumMod val="50000"/>
                  </a:prstClr>
                </a:solidFill>
                <a:latin typeface="Calibri"/>
              </a:rPr>
              <a:t> 2016;40. David Rizik, MD; SCAI 2024.</a:t>
            </a:r>
          </a:p>
        </p:txBody>
      </p:sp>
      <p:sp>
        <p:nvSpPr>
          <p:cNvPr id="8" name="TextBox 14">
            <a:extLst>
              <a:ext uri="{FF2B5EF4-FFF2-40B4-BE49-F238E27FC236}">
                <a16:creationId xmlns:a16="http://schemas.microsoft.com/office/drawing/2014/main" id="{90B4AA0C-6EF3-0B0D-538D-D4BCF3BC5C66}"/>
              </a:ext>
            </a:extLst>
          </p:cNvPr>
          <p:cNvSpPr txBox="1"/>
          <p:nvPr/>
        </p:nvSpPr>
        <p:spPr>
          <a:xfrm>
            <a:off x="1280364" y="1592456"/>
            <a:ext cx="3712029" cy="5027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2667" b="1">
                <a:latin typeface="Calibri"/>
              </a:rPr>
              <a:t>RADIATION</a:t>
            </a:r>
          </a:p>
        </p:txBody>
      </p:sp>
      <p:sp>
        <p:nvSpPr>
          <p:cNvPr id="9" name="TextBox 15">
            <a:extLst>
              <a:ext uri="{FF2B5EF4-FFF2-40B4-BE49-F238E27FC236}">
                <a16:creationId xmlns:a16="http://schemas.microsoft.com/office/drawing/2014/main" id="{CB2B5B6E-1521-F7D5-A26C-A2E0073A77BA}"/>
              </a:ext>
            </a:extLst>
          </p:cNvPr>
          <p:cNvSpPr txBox="1"/>
          <p:nvPr/>
        </p:nvSpPr>
        <p:spPr>
          <a:xfrm>
            <a:off x="7566020" y="1607884"/>
            <a:ext cx="3712029" cy="5027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2667" b="1">
                <a:latin typeface="Calibri"/>
              </a:rPr>
              <a:t>ORTHOPEDIC</a:t>
            </a:r>
          </a:p>
        </p:txBody>
      </p:sp>
      <p:sp>
        <p:nvSpPr>
          <p:cNvPr id="10" name="TextBox 16">
            <a:extLst>
              <a:ext uri="{FF2B5EF4-FFF2-40B4-BE49-F238E27FC236}">
                <a16:creationId xmlns:a16="http://schemas.microsoft.com/office/drawing/2014/main" id="{1294C017-6CF2-5330-E253-5543B8C79974}"/>
              </a:ext>
            </a:extLst>
          </p:cNvPr>
          <p:cNvSpPr txBox="1"/>
          <p:nvPr/>
        </p:nvSpPr>
        <p:spPr>
          <a:xfrm>
            <a:off x="6897915" y="2167629"/>
            <a:ext cx="504823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64" indent="-285764" defTabSz="609630">
              <a:buFont typeface="Arial" panose="020B0604020202020204" pitchFamily="34" charset="0"/>
              <a:buChar char="•"/>
              <a:defRPr/>
            </a:pPr>
            <a:r>
              <a:rPr lang="en-US" sz="2000" b="1">
                <a:latin typeface="Calibri"/>
              </a:rPr>
              <a:t>Orthopedic Issues: 			48%</a:t>
            </a:r>
          </a:p>
          <a:p>
            <a:pPr marL="285764" indent="-285764" defTabSz="609630">
              <a:buFont typeface="Arial" panose="020B0604020202020204" pitchFamily="34" charset="0"/>
              <a:buChar char="•"/>
              <a:defRPr/>
            </a:pPr>
            <a:r>
              <a:rPr lang="en-US" sz="2000" b="1">
                <a:latin typeface="Calibri"/>
              </a:rPr>
              <a:t>Caused/Worsened by Work: 	70%</a:t>
            </a:r>
          </a:p>
          <a:p>
            <a:pPr marL="285764" indent="-285764" defTabSz="609630">
              <a:buFont typeface="Arial" panose="020B0604020202020204" pitchFamily="34" charset="0"/>
              <a:buChar char="•"/>
              <a:defRPr/>
            </a:pPr>
            <a:r>
              <a:rPr lang="en-US" sz="2000" b="1">
                <a:latin typeface="Calibri"/>
              </a:rPr>
              <a:t>Retired or Cut Back Work: 	50%</a:t>
            </a:r>
          </a:p>
        </p:txBody>
      </p:sp>
      <p:sp>
        <p:nvSpPr>
          <p:cNvPr id="11" name="Title 2">
            <a:extLst>
              <a:ext uri="{FF2B5EF4-FFF2-40B4-BE49-F238E27FC236}">
                <a16:creationId xmlns:a16="http://schemas.microsoft.com/office/drawing/2014/main" id="{634970A6-0935-AC85-98E1-5E6C7B1540D3}"/>
              </a:ext>
            </a:extLst>
          </p:cNvPr>
          <p:cNvSpPr>
            <a:spLocks noGrp="1"/>
          </p:cNvSpPr>
          <p:nvPr/>
        </p:nvSpPr>
        <p:spPr>
          <a:xfrm>
            <a:off x="182774" y="365125"/>
            <a:ext cx="11703893" cy="1346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accent1">
                    <a:lumMod val="49000"/>
                  </a:schemeClr>
                </a:solidFill>
                <a:sym typeface="Lato Black"/>
              </a:rPr>
              <a:t>Interventional Teams are at Risk from Occupational Hazards</a:t>
            </a:r>
            <a:endParaRPr lang="en-US" sz="3200">
              <a:solidFill>
                <a:schemeClr val="accent1">
                  <a:lumMod val="49000"/>
                </a:schemeClr>
              </a:solidFill>
              <a:cs typeface="Arial"/>
            </a:endParaRPr>
          </a:p>
        </p:txBody>
      </p:sp>
      <p:pic>
        <p:nvPicPr>
          <p:cNvPr id="12" name="Picture 11">
            <a:extLst>
              <a:ext uri="{FF2B5EF4-FFF2-40B4-BE49-F238E27FC236}">
                <a16:creationId xmlns:a16="http://schemas.microsoft.com/office/drawing/2014/main" id="{B4EFDC1B-6858-B0CA-9E76-8D69F0768252}"/>
              </a:ext>
            </a:extLst>
          </p:cNvPr>
          <p:cNvPicPr>
            <a:picLocks noChangeAspect="1"/>
          </p:cNvPicPr>
          <p:nvPr/>
        </p:nvPicPr>
        <p:blipFill>
          <a:blip r:embed="rId4"/>
          <a:stretch>
            <a:fillRect/>
          </a:stretch>
        </p:blipFill>
        <p:spPr>
          <a:xfrm>
            <a:off x="318837" y="4159521"/>
            <a:ext cx="5505020" cy="2124439"/>
          </a:xfrm>
          <a:prstGeom prst="rect">
            <a:avLst/>
          </a:prstGeom>
        </p:spPr>
      </p:pic>
      <p:sp>
        <p:nvSpPr>
          <p:cNvPr id="13" name="TextBox 8">
            <a:extLst>
              <a:ext uri="{FF2B5EF4-FFF2-40B4-BE49-F238E27FC236}">
                <a16:creationId xmlns:a16="http://schemas.microsoft.com/office/drawing/2014/main" id="{BA6443D6-2CA3-1D0E-C4DF-C45C4265222C}"/>
              </a:ext>
            </a:extLst>
          </p:cNvPr>
          <p:cNvSpPr txBox="1"/>
          <p:nvPr/>
        </p:nvSpPr>
        <p:spPr>
          <a:xfrm>
            <a:off x="562773" y="6283960"/>
            <a:ext cx="5017149"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defRPr/>
            </a:pPr>
            <a:r>
              <a:rPr lang="en-US" sz="900">
                <a:solidFill>
                  <a:prstClr val="white">
                    <a:lumMod val="50000"/>
                  </a:prstClr>
                </a:solidFill>
                <a:latin typeface="Calibri"/>
              </a:rPr>
              <a:t>Andreassi MG, Picano E, </a:t>
            </a:r>
            <a:r>
              <a:rPr lang="en-US" sz="900" err="1">
                <a:solidFill>
                  <a:prstClr val="white">
                    <a:lumMod val="50000"/>
                  </a:prstClr>
                </a:solidFill>
                <a:latin typeface="Calibri"/>
              </a:rPr>
              <a:t>Ghelarducci</a:t>
            </a:r>
            <a:r>
              <a:rPr lang="en-US" sz="900">
                <a:solidFill>
                  <a:prstClr val="white">
                    <a:lumMod val="50000"/>
                  </a:prstClr>
                </a:solidFill>
                <a:latin typeface="Calibri"/>
              </a:rPr>
              <a:t> B, et al. Occupational health risks in cardiac catheterization laboratory workers. Circ Cardiovasc </a:t>
            </a:r>
            <a:r>
              <a:rPr lang="en-US" sz="900" err="1">
                <a:solidFill>
                  <a:prstClr val="white">
                    <a:lumMod val="50000"/>
                  </a:prstClr>
                </a:solidFill>
                <a:latin typeface="Calibri"/>
              </a:rPr>
              <a:t>Interv</a:t>
            </a:r>
            <a:r>
              <a:rPr lang="en-US" sz="900">
                <a:solidFill>
                  <a:prstClr val="white">
                    <a:lumMod val="50000"/>
                  </a:prstClr>
                </a:solidFill>
                <a:latin typeface="Calibri"/>
              </a:rPr>
              <a:t>. 2016;9(4):e003273. </a:t>
            </a:r>
          </a:p>
        </p:txBody>
      </p:sp>
    </p:spTree>
    <p:extLst>
      <p:ext uri="{BB962C8B-B14F-4D97-AF65-F5344CB8AC3E}">
        <p14:creationId xmlns:p14="http://schemas.microsoft.com/office/powerpoint/2010/main" val="216036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93F8-4DDE-BA36-371A-22AF959364A5}"/>
              </a:ext>
            </a:extLst>
          </p:cNvPr>
          <p:cNvSpPr>
            <a:spLocks noGrp="1"/>
          </p:cNvSpPr>
          <p:nvPr>
            <p:ph type="title"/>
          </p:nvPr>
        </p:nvSpPr>
        <p:spPr/>
        <p:txBody>
          <a:bodyPr>
            <a:normAutofit/>
          </a:bodyPr>
          <a:lstStyle/>
          <a:p>
            <a:r>
              <a:rPr lang="en-US" sz="3600" dirty="0"/>
              <a:t>Risks for Healthcare Workers vs. the General Population</a:t>
            </a:r>
          </a:p>
        </p:txBody>
      </p:sp>
      <p:pic>
        <p:nvPicPr>
          <p:cNvPr id="5" name="Content Placeholder 4">
            <a:extLst>
              <a:ext uri="{FF2B5EF4-FFF2-40B4-BE49-F238E27FC236}">
                <a16:creationId xmlns:a16="http://schemas.microsoft.com/office/drawing/2014/main" id="{73C5B13A-2135-2EDE-CC6B-6F79F75F9C8E}"/>
              </a:ext>
            </a:extLst>
          </p:cNvPr>
          <p:cNvPicPr>
            <a:picLocks noGrp="1" noChangeAspect="1"/>
          </p:cNvPicPr>
          <p:nvPr>
            <p:ph idx="1"/>
          </p:nvPr>
        </p:nvPicPr>
        <p:blipFill>
          <a:blip r:embed="rId2"/>
          <a:stretch>
            <a:fillRect/>
          </a:stretch>
        </p:blipFill>
        <p:spPr>
          <a:xfrm>
            <a:off x="2878829" y="1804037"/>
            <a:ext cx="9079491" cy="4775055"/>
          </a:xfrm>
          <a:prstGeom prst="rect">
            <a:avLst/>
          </a:prstGeom>
        </p:spPr>
      </p:pic>
      <p:pic>
        <p:nvPicPr>
          <p:cNvPr id="13" name="Picture 12">
            <a:extLst>
              <a:ext uri="{FF2B5EF4-FFF2-40B4-BE49-F238E27FC236}">
                <a16:creationId xmlns:a16="http://schemas.microsoft.com/office/drawing/2014/main" id="{DC60A471-3A44-36C7-643D-D52ACED8EEE7}"/>
              </a:ext>
            </a:extLst>
          </p:cNvPr>
          <p:cNvPicPr>
            <a:picLocks noChangeAspect="1"/>
          </p:cNvPicPr>
          <p:nvPr/>
        </p:nvPicPr>
        <p:blipFill>
          <a:blip r:embed="rId3"/>
          <a:stretch>
            <a:fillRect/>
          </a:stretch>
        </p:blipFill>
        <p:spPr>
          <a:xfrm>
            <a:off x="295699" y="3560496"/>
            <a:ext cx="2802173" cy="1561583"/>
          </a:xfrm>
          <a:prstGeom prst="rect">
            <a:avLst/>
          </a:prstGeom>
        </p:spPr>
      </p:pic>
      <p:pic>
        <p:nvPicPr>
          <p:cNvPr id="15" name="Picture 14">
            <a:extLst>
              <a:ext uri="{FF2B5EF4-FFF2-40B4-BE49-F238E27FC236}">
                <a16:creationId xmlns:a16="http://schemas.microsoft.com/office/drawing/2014/main" id="{7735372A-24B6-BA2C-AD70-55D6713C6C50}"/>
              </a:ext>
            </a:extLst>
          </p:cNvPr>
          <p:cNvPicPr>
            <a:picLocks noChangeAspect="1"/>
          </p:cNvPicPr>
          <p:nvPr/>
        </p:nvPicPr>
        <p:blipFill>
          <a:blip r:embed="rId4"/>
          <a:stretch>
            <a:fillRect/>
          </a:stretch>
        </p:blipFill>
        <p:spPr>
          <a:xfrm>
            <a:off x="295699" y="5195874"/>
            <a:ext cx="2906279" cy="1396749"/>
          </a:xfrm>
          <a:prstGeom prst="rect">
            <a:avLst/>
          </a:prstGeom>
        </p:spPr>
      </p:pic>
      <p:pic>
        <p:nvPicPr>
          <p:cNvPr id="17" name="Picture 16">
            <a:extLst>
              <a:ext uri="{FF2B5EF4-FFF2-40B4-BE49-F238E27FC236}">
                <a16:creationId xmlns:a16="http://schemas.microsoft.com/office/drawing/2014/main" id="{D292385E-14A4-3174-C837-1722B187924D}"/>
              </a:ext>
            </a:extLst>
          </p:cNvPr>
          <p:cNvPicPr>
            <a:picLocks noChangeAspect="1"/>
          </p:cNvPicPr>
          <p:nvPr/>
        </p:nvPicPr>
        <p:blipFill>
          <a:blip r:embed="rId5"/>
          <a:stretch>
            <a:fillRect/>
          </a:stretch>
        </p:blipFill>
        <p:spPr>
          <a:xfrm>
            <a:off x="295699" y="2011873"/>
            <a:ext cx="2559261" cy="1474828"/>
          </a:xfrm>
          <a:prstGeom prst="rect">
            <a:avLst/>
          </a:prstGeom>
        </p:spPr>
      </p:pic>
      <p:sp>
        <p:nvSpPr>
          <p:cNvPr id="18" name="TextBox 17">
            <a:extLst>
              <a:ext uri="{FF2B5EF4-FFF2-40B4-BE49-F238E27FC236}">
                <a16:creationId xmlns:a16="http://schemas.microsoft.com/office/drawing/2014/main" id="{B59CAC37-8164-5FF1-8EB1-BF064AF99825}"/>
              </a:ext>
            </a:extLst>
          </p:cNvPr>
          <p:cNvSpPr txBox="1"/>
          <p:nvPr/>
        </p:nvSpPr>
        <p:spPr>
          <a:xfrm>
            <a:off x="6096000" y="6524148"/>
            <a:ext cx="6096000" cy="276999"/>
          </a:xfrm>
          <a:prstGeom prst="rect">
            <a:avLst/>
          </a:prstGeom>
          <a:noFill/>
        </p:spPr>
        <p:txBody>
          <a:bodyPr wrap="square">
            <a:spAutoFit/>
          </a:bodyPr>
          <a:lstStyle/>
          <a:p>
            <a:pPr algn="r"/>
            <a:r>
              <a:rPr lang="en-US" sz="1200" dirty="0"/>
              <a:t> Source: https://orsif.org/toolkit</a:t>
            </a:r>
          </a:p>
        </p:txBody>
      </p:sp>
    </p:spTree>
    <p:extLst>
      <p:ext uri="{BB962C8B-B14F-4D97-AF65-F5344CB8AC3E}">
        <p14:creationId xmlns:p14="http://schemas.microsoft.com/office/powerpoint/2010/main" val="270605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364D-4E92-0926-17AD-15A0BE16F022}"/>
              </a:ext>
            </a:extLst>
          </p:cNvPr>
          <p:cNvSpPr>
            <a:spLocks noGrp="1"/>
          </p:cNvSpPr>
          <p:nvPr>
            <p:ph type="title"/>
          </p:nvPr>
        </p:nvSpPr>
        <p:spPr/>
        <p:txBody>
          <a:bodyPr/>
          <a:lstStyle/>
          <a:p>
            <a:r>
              <a:rPr lang="en-US" dirty="0"/>
              <a:t>Orthopedic Standards for Healthcare Workers</a:t>
            </a:r>
          </a:p>
        </p:txBody>
      </p:sp>
      <p:sp>
        <p:nvSpPr>
          <p:cNvPr id="3" name="Content Placeholder 2">
            <a:extLst>
              <a:ext uri="{FF2B5EF4-FFF2-40B4-BE49-F238E27FC236}">
                <a16:creationId xmlns:a16="http://schemas.microsoft.com/office/drawing/2014/main" id="{3A007CA9-7BE4-A7BE-D247-839BA10A268E}"/>
              </a:ext>
            </a:extLst>
          </p:cNvPr>
          <p:cNvSpPr>
            <a:spLocks noGrp="1"/>
          </p:cNvSpPr>
          <p:nvPr>
            <p:ph idx="1"/>
          </p:nvPr>
        </p:nvSpPr>
        <p:spPr>
          <a:xfrm>
            <a:off x="838200" y="1825624"/>
            <a:ext cx="10515600" cy="4829175"/>
          </a:xfrm>
        </p:spPr>
        <p:txBody>
          <a:bodyPr>
            <a:normAutofit lnSpcReduction="10000"/>
          </a:bodyPr>
          <a:lstStyle/>
          <a:p>
            <a:r>
              <a:rPr lang="en-US" sz="1800" b="1" dirty="0"/>
              <a:t>OSHA does not have a specific enforceable standard dedicated to occupational orthopedic risks</a:t>
            </a:r>
            <a:r>
              <a:rPr lang="en-US" sz="1800" dirty="0"/>
              <a:t>, but does outline guidelines through the General Duty Clause (Section 5(a)(1) of the OSH Act):</a:t>
            </a:r>
          </a:p>
          <a:p>
            <a:pPr marL="0" indent="0">
              <a:buNone/>
            </a:pPr>
            <a:r>
              <a:rPr lang="en-US" sz="1600" dirty="0"/>
              <a:t>(a) Each employer --</a:t>
            </a:r>
          </a:p>
          <a:p>
            <a:pPr marL="568325" indent="-111125">
              <a:buNone/>
            </a:pPr>
            <a:r>
              <a:rPr lang="en-US" sz="1600" dirty="0"/>
              <a:t>	(1) shall furnish to each of his employees employment and a place of employment which are free from recognized hazards that are causing or are likely to cause death or serious physical harm to his employees;</a:t>
            </a:r>
          </a:p>
          <a:p>
            <a:pPr marL="568325" indent="-111125">
              <a:buNone/>
            </a:pPr>
            <a:r>
              <a:rPr lang="en-US" sz="1600" dirty="0"/>
              <a:t>	(2) shall comply with occupational safety and health standards promulgated under this Act.</a:t>
            </a:r>
          </a:p>
          <a:p>
            <a:pPr marL="0" indent="0">
              <a:buNone/>
            </a:pPr>
            <a:r>
              <a:rPr lang="en-US" sz="1600" dirty="0"/>
              <a:t>(b) Each employee shall comply with occupational safety and health standards and all rules, regulations, and orders issued pursuant to this Act which are applicable to his own actions and conduct.</a:t>
            </a:r>
          </a:p>
          <a:p>
            <a:r>
              <a:rPr lang="en-US" sz="1800" dirty="0"/>
              <a:t>OSHA provides guidelines for the following industries, but notably </a:t>
            </a:r>
            <a:r>
              <a:rPr lang="en-US" sz="1800" b="1" u="sng" dirty="0"/>
              <a:t>not for interventional healthcare workers</a:t>
            </a:r>
            <a:r>
              <a:rPr lang="en-US" sz="1800" dirty="0"/>
              <a:t>:</a:t>
            </a:r>
          </a:p>
          <a:p>
            <a:pPr lvl="1"/>
            <a:r>
              <a:rPr lang="en-US" sz="1400" dirty="0"/>
              <a:t>Beverage Distribution</a:t>
            </a:r>
          </a:p>
          <a:p>
            <a:pPr lvl="1"/>
            <a:r>
              <a:rPr lang="en-US" sz="1400" dirty="0"/>
              <a:t>Foundries</a:t>
            </a:r>
          </a:p>
          <a:p>
            <a:pPr lvl="1"/>
            <a:r>
              <a:rPr lang="en-US" sz="1400" dirty="0"/>
              <a:t>Nursing Homes</a:t>
            </a:r>
          </a:p>
          <a:p>
            <a:pPr lvl="1"/>
            <a:r>
              <a:rPr lang="en-US" sz="1400" dirty="0"/>
              <a:t>Shipyards</a:t>
            </a:r>
          </a:p>
          <a:p>
            <a:pPr lvl="1"/>
            <a:r>
              <a:rPr lang="en-US" sz="1400" dirty="0"/>
              <a:t>Retail Grocery Stores</a:t>
            </a:r>
          </a:p>
          <a:p>
            <a:pPr lvl="1"/>
            <a:r>
              <a:rPr lang="en-US" sz="1400" dirty="0"/>
              <a:t>Poultry Processing</a:t>
            </a:r>
          </a:p>
          <a:p>
            <a:pPr lvl="1"/>
            <a:r>
              <a:rPr lang="en-US" sz="1400" dirty="0"/>
              <a:t>Meatpacking Plants</a:t>
            </a:r>
          </a:p>
        </p:txBody>
      </p:sp>
      <p:sp>
        <p:nvSpPr>
          <p:cNvPr id="4" name="TextBox 3">
            <a:extLst>
              <a:ext uri="{FF2B5EF4-FFF2-40B4-BE49-F238E27FC236}">
                <a16:creationId xmlns:a16="http://schemas.microsoft.com/office/drawing/2014/main" id="{5852DAFA-E51A-8378-CDC7-45BD2A590E9E}"/>
              </a:ext>
            </a:extLst>
          </p:cNvPr>
          <p:cNvSpPr txBox="1"/>
          <p:nvPr/>
        </p:nvSpPr>
        <p:spPr>
          <a:xfrm>
            <a:off x="6096000" y="6524148"/>
            <a:ext cx="6096000" cy="276999"/>
          </a:xfrm>
          <a:prstGeom prst="rect">
            <a:avLst/>
          </a:prstGeom>
          <a:noFill/>
        </p:spPr>
        <p:txBody>
          <a:bodyPr wrap="square">
            <a:spAutoFit/>
          </a:bodyPr>
          <a:lstStyle/>
          <a:p>
            <a:pPr algn="r"/>
            <a:r>
              <a:rPr lang="en-US" sz="1200" dirty="0"/>
              <a:t> Source: https://www.osha.gov/ergonomics/</a:t>
            </a:r>
          </a:p>
        </p:txBody>
      </p:sp>
    </p:spTree>
    <p:extLst>
      <p:ext uri="{BB962C8B-B14F-4D97-AF65-F5344CB8AC3E}">
        <p14:creationId xmlns:p14="http://schemas.microsoft.com/office/powerpoint/2010/main" val="1827445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C314-6E1E-A90D-7318-CD1EF5F62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6800F-BA27-3890-186B-C4A9A6D23342}"/>
              </a:ext>
            </a:extLst>
          </p:cNvPr>
          <p:cNvSpPr>
            <a:spLocks noGrp="1"/>
          </p:cNvSpPr>
          <p:nvPr>
            <p:ph type="title"/>
          </p:nvPr>
        </p:nvSpPr>
        <p:spPr/>
        <p:txBody>
          <a:bodyPr>
            <a:normAutofit/>
          </a:bodyPr>
          <a:lstStyle/>
          <a:p>
            <a:r>
              <a:rPr lang="en-US" sz="4000" dirty="0"/>
              <a:t>OSHA Radiation Standards for Healthcare Workers</a:t>
            </a:r>
          </a:p>
        </p:txBody>
      </p:sp>
      <p:sp>
        <p:nvSpPr>
          <p:cNvPr id="6" name="TextBox 5">
            <a:extLst>
              <a:ext uri="{FF2B5EF4-FFF2-40B4-BE49-F238E27FC236}">
                <a16:creationId xmlns:a16="http://schemas.microsoft.com/office/drawing/2014/main" id="{B640B801-B9A4-5D0A-F86C-6A9475906B24}"/>
              </a:ext>
            </a:extLst>
          </p:cNvPr>
          <p:cNvSpPr txBox="1"/>
          <p:nvPr/>
        </p:nvSpPr>
        <p:spPr>
          <a:xfrm>
            <a:off x="838200" y="1773396"/>
            <a:ext cx="10515600" cy="3693319"/>
          </a:xfrm>
          <a:prstGeom prst="rect">
            <a:avLst/>
          </a:prstGeom>
          <a:noFill/>
        </p:spPr>
        <p:txBody>
          <a:bodyPr wrap="square">
            <a:spAutoFit/>
          </a:bodyPr>
          <a:lstStyle/>
          <a:p>
            <a:pPr marL="285750" indent="-285750">
              <a:buFont typeface="Arial" panose="020B0604020202020204" pitchFamily="34" charset="0"/>
              <a:buChar char="•"/>
            </a:pPr>
            <a:r>
              <a:rPr lang="en-US" b="1" dirty="0"/>
              <a:t>OSHA’s standard has not been substantially revised since 1971 and</a:t>
            </a:r>
            <a:r>
              <a:rPr lang="en-US" dirty="0"/>
              <a:t> does not reflect modern interventional practice or current scientific understanding of radiation risks.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US Interventional Healthcare worker guidelines are at least:</a:t>
            </a:r>
          </a:p>
          <a:p>
            <a:pPr marL="742950" lvl="1" indent="-285750">
              <a:buFont typeface="Arial" panose="020B0604020202020204" pitchFamily="34" charset="0"/>
              <a:buChar char="•"/>
            </a:pPr>
            <a:r>
              <a:rPr lang="en-US" b="1" dirty="0"/>
              <a:t>50x those of the general public</a:t>
            </a:r>
          </a:p>
          <a:p>
            <a:pPr marL="742950" lvl="1" indent="-285750">
              <a:buFont typeface="Arial" panose="020B0604020202020204" pitchFamily="34" charset="0"/>
              <a:buChar char="•"/>
            </a:pPr>
            <a:r>
              <a:rPr lang="en-US" b="1" dirty="0"/>
              <a:t>2x those of international radiation workers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Under OSHA's Ionizing Radiation standard (29 CFR 1910.1096), employers must:</a:t>
            </a:r>
          </a:p>
          <a:p>
            <a:pPr marL="742950" lvl="1" indent="-285750">
              <a:buFont typeface="Arial" panose="020B0604020202020204" pitchFamily="34" charset="0"/>
              <a:buChar char="•"/>
            </a:pPr>
            <a:r>
              <a:rPr lang="en-US" dirty="0"/>
              <a:t>Ensure that occupational dose limits are not exceeded (1910.1096(b) and (c))</a:t>
            </a:r>
          </a:p>
          <a:p>
            <a:pPr marL="742950" lvl="1" indent="-285750">
              <a:buFont typeface="Arial" panose="020B0604020202020204" pitchFamily="34" charset="0"/>
              <a:buChar char="•"/>
            </a:pPr>
            <a:r>
              <a:rPr lang="en-US" dirty="0"/>
              <a:t>Survey radiation hazards in order to comply with the standard (1910.1096(d)(1))</a:t>
            </a:r>
          </a:p>
          <a:p>
            <a:pPr marL="742950" lvl="1" indent="-285750">
              <a:buFont typeface="Arial" panose="020B0604020202020204" pitchFamily="34" charset="0"/>
              <a:buChar char="•"/>
            </a:pPr>
            <a:r>
              <a:rPr lang="en-US" dirty="0"/>
              <a:t>Supply appropriate personal monitoring (e.g., dosimeters) (1910.1096(d)(2))</a:t>
            </a:r>
          </a:p>
          <a:p>
            <a:pPr marL="742950" lvl="1" indent="-285750">
              <a:buFont typeface="Arial" panose="020B0604020202020204" pitchFamily="34" charset="0"/>
              <a:buChar char="•"/>
            </a:pPr>
            <a:r>
              <a:rPr lang="en-US" dirty="0"/>
              <a:t>Post caution signs, labels, and signals (1910.1096(e))</a:t>
            </a:r>
          </a:p>
          <a:p>
            <a:pPr marL="742950" lvl="1" indent="-285750">
              <a:buFont typeface="Arial" panose="020B0604020202020204" pitchFamily="34" charset="0"/>
              <a:buChar char="•"/>
            </a:pPr>
            <a:r>
              <a:rPr lang="en-US" dirty="0"/>
              <a:t>Provide instruction to personnel and post-operating procedures (1910.1096(</a:t>
            </a:r>
            <a:r>
              <a:rPr lang="en-US" dirty="0" err="1"/>
              <a:t>i</a:t>
            </a:r>
            <a:r>
              <a:rPr lang="en-US" dirty="0"/>
              <a:t>))</a:t>
            </a:r>
          </a:p>
        </p:txBody>
      </p:sp>
      <p:sp>
        <p:nvSpPr>
          <p:cNvPr id="10" name="TextBox 9">
            <a:extLst>
              <a:ext uri="{FF2B5EF4-FFF2-40B4-BE49-F238E27FC236}">
                <a16:creationId xmlns:a16="http://schemas.microsoft.com/office/drawing/2014/main" id="{78425CB3-33D2-15FB-7018-05F773106713}"/>
              </a:ext>
            </a:extLst>
          </p:cNvPr>
          <p:cNvSpPr txBox="1"/>
          <p:nvPr/>
        </p:nvSpPr>
        <p:spPr>
          <a:xfrm>
            <a:off x="6096000" y="6524148"/>
            <a:ext cx="6096000" cy="276999"/>
          </a:xfrm>
          <a:prstGeom prst="rect">
            <a:avLst/>
          </a:prstGeom>
          <a:noFill/>
        </p:spPr>
        <p:txBody>
          <a:bodyPr wrap="square">
            <a:spAutoFit/>
          </a:bodyPr>
          <a:lstStyle/>
          <a:p>
            <a:pPr algn="r"/>
            <a:r>
              <a:rPr lang="en-US" sz="1200" dirty="0"/>
              <a:t> Source: https://www.osha.gov/ionizing-radiation/standards</a:t>
            </a:r>
          </a:p>
        </p:txBody>
      </p:sp>
    </p:spTree>
    <p:extLst>
      <p:ext uri="{BB962C8B-B14F-4D97-AF65-F5344CB8AC3E}">
        <p14:creationId xmlns:p14="http://schemas.microsoft.com/office/powerpoint/2010/main" val="4063046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25E50-3D36-489E-C2CE-09589E327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D0DCD-B192-5D9E-BEAE-48ED60D2706B}"/>
              </a:ext>
            </a:extLst>
          </p:cNvPr>
          <p:cNvSpPr>
            <a:spLocks noGrp="1"/>
          </p:cNvSpPr>
          <p:nvPr>
            <p:ph type="title"/>
          </p:nvPr>
        </p:nvSpPr>
        <p:spPr/>
        <p:txBody>
          <a:bodyPr>
            <a:normAutofit/>
          </a:bodyPr>
          <a:lstStyle/>
          <a:p>
            <a:r>
              <a:rPr lang="en-US" sz="4000" dirty="0"/>
              <a:t>Radiation Standards for Healthcare Workers</a:t>
            </a:r>
          </a:p>
        </p:txBody>
      </p:sp>
      <p:sp>
        <p:nvSpPr>
          <p:cNvPr id="3" name="Content Placeholder 2">
            <a:extLst>
              <a:ext uri="{FF2B5EF4-FFF2-40B4-BE49-F238E27FC236}">
                <a16:creationId xmlns:a16="http://schemas.microsoft.com/office/drawing/2014/main" id="{AB8F8FCB-CCBE-BC4E-976C-F731FFB18208}"/>
              </a:ext>
            </a:extLst>
          </p:cNvPr>
          <p:cNvSpPr>
            <a:spLocks noGrp="1"/>
          </p:cNvSpPr>
          <p:nvPr>
            <p:ph idx="1"/>
          </p:nvPr>
        </p:nvSpPr>
        <p:spPr>
          <a:xfrm>
            <a:off x="248919" y="1509236"/>
            <a:ext cx="11104881" cy="4351338"/>
          </a:xfrm>
        </p:spPr>
        <p:txBody>
          <a:bodyPr>
            <a:normAutofit lnSpcReduction="10000"/>
          </a:bodyPr>
          <a:lstStyle/>
          <a:p>
            <a:r>
              <a:rPr lang="en-US" sz="1600" dirty="0"/>
              <a:t>US and International Dose Recommendations for Healthcare Workers: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i="0" dirty="0">
                <a:solidFill>
                  <a:srgbClr val="212121"/>
                </a:solidFill>
                <a:effectLst/>
              </a:rPr>
              <a:t>However, in the US</a:t>
            </a:r>
            <a:r>
              <a:rPr lang="en-US" sz="1600" b="1" i="0" dirty="0">
                <a:solidFill>
                  <a:srgbClr val="212121"/>
                </a:solidFill>
                <a:effectLst/>
              </a:rPr>
              <a:t> an employer may permit an individual in a restricted area to receive doses to the whole body greater than those permitted above</a:t>
            </a:r>
            <a:r>
              <a:rPr lang="en-US" sz="1600" b="0" i="0" dirty="0">
                <a:solidFill>
                  <a:srgbClr val="212121"/>
                </a:solidFill>
                <a:effectLst/>
              </a:rPr>
              <a:t>, so long as: during any calendar quarter, the dose to the whole body shall not exceed 3 rem; and the dose to the whole body, when added to the accumulated occupational dose to the whole body, shall not exceed 5(N-18) rem, where “N” equals the individual's age in years at the individual's last birthday:</a:t>
            </a:r>
            <a:endParaRPr lang="en-US" sz="1800" dirty="0"/>
          </a:p>
        </p:txBody>
      </p:sp>
      <p:graphicFrame>
        <p:nvGraphicFramePr>
          <p:cNvPr id="8" name="Table 7">
            <a:extLst>
              <a:ext uri="{FF2B5EF4-FFF2-40B4-BE49-F238E27FC236}">
                <a16:creationId xmlns:a16="http://schemas.microsoft.com/office/drawing/2014/main" id="{231507A9-5AFD-59E2-4636-37512402C252}"/>
              </a:ext>
            </a:extLst>
          </p:cNvPr>
          <p:cNvGraphicFramePr>
            <a:graphicFrameLocks noGrp="1"/>
          </p:cNvGraphicFramePr>
          <p:nvPr/>
        </p:nvGraphicFramePr>
        <p:xfrm>
          <a:off x="604516" y="1921192"/>
          <a:ext cx="10749284" cy="2529840"/>
        </p:xfrm>
        <a:graphic>
          <a:graphicData uri="http://schemas.openxmlformats.org/drawingml/2006/table">
            <a:tbl>
              <a:tblPr firstRow="1" bandRow="1">
                <a:tableStyleId>{5C22544A-7EE6-4342-B048-85BDC9FD1C3A}</a:tableStyleId>
              </a:tblPr>
              <a:tblGrid>
                <a:gridCol w="3896036">
                  <a:extLst>
                    <a:ext uri="{9D8B030D-6E8A-4147-A177-3AD203B41FA5}">
                      <a16:colId xmlns:a16="http://schemas.microsoft.com/office/drawing/2014/main" val="3123993844"/>
                    </a:ext>
                  </a:extLst>
                </a:gridCol>
                <a:gridCol w="3426624">
                  <a:extLst>
                    <a:ext uri="{9D8B030D-6E8A-4147-A177-3AD203B41FA5}">
                      <a16:colId xmlns:a16="http://schemas.microsoft.com/office/drawing/2014/main" val="225393058"/>
                    </a:ext>
                  </a:extLst>
                </a:gridCol>
                <a:gridCol w="3426624">
                  <a:extLst>
                    <a:ext uri="{9D8B030D-6E8A-4147-A177-3AD203B41FA5}">
                      <a16:colId xmlns:a16="http://schemas.microsoft.com/office/drawing/2014/main" val="1447623447"/>
                    </a:ext>
                  </a:extLst>
                </a:gridCol>
              </a:tblGrid>
              <a:tr h="273748">
                <a:tc>
                  <a:txBody>
                    <a:bodyPr/>
                    <a:lstStyle/>
                    <a:p>
                      <a:pPr algn="l"/>
                      <a:r>
                        <a:rPr lang="en-US" sz="1600" b="0" dirty="0">
                          <a:latin typeface="+mn-lt"/>
                        </a:rPr>
                        <a:t>Anatomy</a:t>
                      </a:r>
                    </a:p>
                  </a:txBody>
                  <a:tcPr marL="137160" marR="137160" marT="68580" marB="68580" anchor="ctr"/>
                </a:tc>
                <a:tc>
                  <a:txBody>
                    <a:bodyPr/>
                    <a:lstStyle/>
                    <a:p>
                      <a:pPr algn="ctr"/>
                      <a:r>
                        <a:rPr lang="en-US" sz="1600" b="0" dirty="0">
                          <a:latin typeface="+mn-lt"/>
                        </a:rPr>
                        <a:t>US Annualized (OSHA)</a:t>
                      </a:r>
                    </a:p>
                  </a:txBody>
                  <a:tcPr marL="137160" marR="137160" marT="68580" marB="68580" anchor="ctr"/>
                </a:tc>
                <a:tc>
                  <a:txBody>
                    <a:bodyPr/>
                    <a:lstStyle/>
                    <a:p>
                      <a:pPr algn="ctr"/>
                      <a:r>
                        <a:rPr lang="en-US" sz="1600" b="0" dirty="0">
                          <a:latin typeface="+mn-lt"/>
                        </a:rPr>
                        <a:t>International Annualized (ICRP)</a:t>
                      </a:r>
                    </a:p>
                  </a:txBody>
                  <a:tcPr marL="137160" marR="137160" marT="68580" marB="68580" anchor="ctr"/>
                </a:tc>
                <a:extLst>
                  <a:ext uri="{0D108BD9-81ED-4DB2-BD59-A6C34878D82A}">
                    <a16:rowId xmlns:a16="http://schemas.microsoft.com/office/drawing/2014/main" val="103084288"/>
                  </a:ext>
                </a:extLst>
              </a:tr>
              <a:tr h="2737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600" b="0" dirty="0">
                          <a:latin typeface="+mn-lt"/>
                        </a:rPr>
                        <a:t>Whole Body</a:t>
                      </a:r>
                    </a:p>
                  </a:txBody>
                  <a:tcPr marL="137160" marR="137160" marT="68580" marB="6858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latin typeface="+mn-lt"/>
                        </a:rPr>
                        <a:t>5,000 mrem</a:t>
                      </a:r>
                    </a:p>
                  </a:txBody>
                  <a:tcPr marL="137160" marR="137160" marT="68580" marB="68580" anchor="ctr"/>
                </a:tc>
                <a:tc>
                  <a:txBody>
                    <a:bodyPr/>
                    <a:lstStyle/>
                    <a:p>
                      <a:pPr algn="ctr"/>
                      <a:r>
                        <a:rPr lang="en-US" sz="1600" b="0" dirty="0">
                          <a:latin typeface="+mn-lt"/>
                        </a:rPr>
                        <a:t>2,000 mrem</a:t>
                      </a:r>
                    </a:p>
                  </a:txBody>
                  <a:tcPr marL="137160" marR="137160" marT="68580" marB="68580" anchor="ctr"/>
                </a:tc>
                <a:extLst>
                  <a:ext uri="{0D108BD9-81ED-4DB2-BD59-A6C34878D82A}">
                    <a16:rowId xmlns:a16="http://schemas.microsoft.com/office/drawing/2014/main" val="2908328387"/>
                  </a:ext>
                </a:extLst>
              </a:tr>
              <a:tr h="273748">
                <a:tc>
                  <a:txBody>
                    <a:bodyPr/>
                    <a:lstStyle/>
                    <a:p>
                      <a:pPr algn="l"/>
                      <a:r>
                        <a:rPr lang="en-US" sz="1600" b="0" kern="1200" dirty="0">
                          <a:solidFill>
                            <a:schemeClr val="dk1"/>
                          </a:solidFill>
                          <a:latin typeface="+mn-lt"/>
                          <a:ea typeface="+mn-ea"/>
                          <a:cs typeface="+mn-cs"/>
                        </a:rPr>
                        <a:t>Eye Lens</a:t>
                      </a:r>
                    </a:p>
                  </a:txBody>
                  <a:tcPr marL="137160" marR="137160" marT="68580" marB="68580" anchor="ctr"/>
                </a:tc>
                <a:tc>
                  <a:txBody>
                    <a:bodyPr/>
                    <a:lstStyle/>
                    <a:p>
                      <a:pPr algn="ctr"/>
                      <a:r>
                        <a:rPr lang="en-US" sz="1600" b="0" kern="1200" dirty="0">
                          <a:solidFill>
                            <a:schemeClr val="dk1"/>
                          </a:solidFill>
                          <a:latin typeface="+mn-lt"/>
                          <a:ea typeface="+mn-ea"/>
                          <a:cs typeface="+mn-cs"/>
                        </a:rPr>
                        <a:t>5,000 mrem</a:t>
                      </a:r>
                    </a:p>
                  </a:txBody>
                  <a:tcPr marL="137160" marR="137160" marT="68580" marB="68580" anchor="ctr"/>
                </a:tc>
                <a:tc>
                  <a:txBody>
                    <a:bodyPr/>
                    <a:lstStyle/>
                    <a:p>
                      <a:pPr algn="ctr"/>
                      <a:r>
                        <a:rPr lang="en-US" sz="1600" b="0" kern="1200" dirty="0">
                          <a:solidFill>
                            <a:schemeClr val="dk1"/>
                          </a:solidFill>
                          <a:latin typeface="+mn-lt"/>
                          <a:ea typeface="+mn-ea"/>
                          <a:cs typeface="+mn-cs"/>
                        </a:rPr>
                        <a:t>2,000 mrem</a:t>
                      </a:r>
                    </a:p>
                  </a:txBody>
                  <a:tcPr marL="137160" marR="137160" marT="68580" marB="68580" anchor="ctr"/>
                </a:tc>
                <a:extLst>
                  <a:ext uri="{0D108BD9-81ED-4DB2-BD59-A6C34878D82A}">
                    <a16:rowId xmlns:a16="http://schemas.microsoft.com/office/drawing/2014/main" val="3268295683"/>
                  </a:ext>
                </a:extLst>
              </a:tr>
              <a:tr h="273748">
                <a:tc>
                  <a:txBody>
                    <a:bodyPr/>
                    <a:lstStyle/>
                    <a:p>
                      <a:pPr algn="l"/>
                      <a:r>
                        <a:rPr lang="en-US" sz="1600" b="0" kern="1200" dirty="0">
                          <a:solidFill>
                            <a:schemeClr val="dk1"/>
                          </a:solidFill>
                          <a:latin typeface="+mn-lt"/>
                        </a:rPr>
                        <a:t>Hands, forearms, feet and ankles</a:t>
                      </a:r>
                      <a:endParaRPr lang="en-US" sz="1600" b="0" kern="1200" dirty="0">
                        <a:solidFill>
                          <a:schemeClr val="dk1"/>
                        </a:solidFill>
                        <a:latin typeface="+mn-lt"/>
                        <a:ea typeface="+mn-ea"/>
                        <a:cs typeface="+mn-cs"/>
                      </a:endParaRPr>
                    </a:p>
                  </a:txBody>
                  <a:tcPr marL="137160" marR="137160" marT="68580" marB="68580" anchor="ctr"/>
                </a:tc>
                <a:tc>
                  <a:txBody>
                    <a:bodyPr/>
                    <a:lstStyle/>
                    <a:p>
                      <a:pPr algn="ctr"/>
                      <a:r>
                        <a:rPr lang="en-US" sz="1600" b="0" kern="1200" dirty="0">
                          <a:solidFill>
                            <a:schemeClr val="dk1"/>
                          </a:solidFill>
                          <a:latin typeface="+mn-lt"/>
                        </a:rPr>
                        <a:t>75,000 mrem</a:t>
                      </a:r>
                      <a:endParaRPr lang="en-US" sz="1600" b="0" kern="1200" dirty="0">
                        <a:solidFill>
                          <a:schemeClr val="dk1"/>
                        </a:solidFill>
                        <a:latin typeface="+mn-lt"/>
                        <a:ea typeface="+mn-ea"/>
                        <a:cs typeface="+mn-cs"/>
                      </a:endParaRPr>
                    </a:p>
                  </a:txBody>
                  <a:tcPr marL="137160" marR="137160" marT="68580" marB="68580" anchor="ctr"/>
                </a:tc>
                <a:tc>
                  <a:txBody>
                    <a:bodyPr/>
                    <a:lstStyle/>
                    <a:p>
                      <a:pPr algn="ctr"/>
                      <a:r>
                        <a:rPr lang="en-US" sz="1600" b="0" kern="1200" dirty="0">
                          <a:solidFill>
                            <a:schemeClr val="dk1"/>
                          </a:solidFill>
                          <a:latin typeface="+mn-lt"/>
                          <a:ea typeface="+mn-ea"/>
                          <a:cs typeface="+mn-cs"/>
                        </a:rPr>
                        <a:t>50,000 mrem</a:t>
                      </a:r>
                    </a:p>
                  </a:txBody>
                  <a:tcPr marL="137160" marR="137160" marT="68580" marB="68580" anchor="ctr"/>
                </a:tc>
                <a:extLst>
                  <a:ext uri="{0D108BD9-81ED-4DB2-BD59-A6C34878D82A}">
                    <a16:rowId xmlns:a16="http://schemas.microsoft.com/office/drawing/2014/main" val="2620704936"/>
                  </a:ext>
                </a:extLst>
              </a:tr>
              <a:tr h="273748">
                <a:tc>
                  <a:txBody>
                    <a:bodyPr/>
                    <a:lstStyle/>
                    <a:p>
                      <a:pPr algn="l"/>
                      <a:r>
                        <a:rPr lang="en-US" sz="1600" b="0" kern="1200" dirty="0">
                          <a:solidFill>
                            <a:schemeClr val="dk1"/>
                          </a:solidFill>
                          <a:latin typeface="+mn-lt"/>
                        </a:rPr>
                        <a:t>Pregnant Worker</a:t>
                      </a:r>
                      <a:endParaRPr lang="en-US" sz="1600" b="0" kern="1200" dirty="0">
                        <a:solidFill>
                          <a:schemeClr val="dk1"/>
                        </a:solidFill>
                        <a:latin typeface="+mn-lt"/>
                        <a:ea typeface="+mn-ea"/>
                        <a:cs typeface="+mn-cs"/>
                      </a:endParaRPr>
                    </a:p>
                  </a:txBody>
                  <a:tcPr marL="137160" marR="137160" marT="68580" marB="68580" anchor="ctr"/>
                </a:tc>
                <a:tc>
                  <a:txBody>
                    <a:bodyPr/>
                    <a:lstStyle/>
                    <a:p>
                      <a:pPr algn="ctr"/>
                      <a:r>
                        <a:rPr lang="en-US" sz="1600" b="0" kern="1200" dirty="0">
                          <a:solidFill>
                            <a:schemeClr val="dk1"/>
                          </a:solidFill>
                          <a:latin typeface="+mn-lt"/>
                        </a:rPr>
                        <a:t>N/A</a:t>
                      </a:r>
                      <a:endParaRPr lang="en-US" sz="1600" b="0" kern="1200" dirty="0">
                        <a:solidFill>
                          <a:schemeClr val="dk1"/>
                        </a:solidFill>
                        <a:latin typeface="+mn-lt"/>
                        <a:ea typeface="+mn-ea"/>
                        <a:cs typeface="+mn-cs"/>
                      </a:endParaRPr>
                    </a:p>
                  </a:txBody>
                  <a:tcPr marL="137160" marR="137160" marT="68580" marB="68580" anchor="ctr"/>
                </a:tc>
                <a:tc>
                  <a:txBody>
                    <a:bodyPr/>
                    <a:lstStyle/>
                    <a:p>
                      <a:pPr algn="ctr"/>
                      <a:r>
                        <a:rPr lang="en-US" sz="1600" b="0" kern="1200" dirty="0">
                          <a:solidFill>
                            <a:schemeClr val="dk1"/>
                          </a:solidFill>
                          <a:latin typeface="+mn-lt"/>
                          <a:ea typeface="+mn-ea"/>
                          <a:cs typeface="+mn-cs"/>
                        </a:rPr>
                        <a:t>100 mrem</a:t>
                      </a:r>
                    </a:p>
                  </a:txBody>
                  <a:tcPr marL="137160" marR="137160" marT="68580" marB="68580" anchor="ctr"/>
                </a:tc>
                <a:extLst>
                  <a:ext uri="{0D108BD9-81ED-4DB2-BD59-A6C34878D82A}">
                    <a16:rowId xmlns:a16="http://schemas.microsoft.com/office/drawing/2014/main" val="3776148682"/>
                  </a:ext>
                </a:extLst>
              </a:tr>
              <a:tr h="448947">
                <a:tc>
                  <a:txBody>
                    <a:bodyPr/>
                    <a:lstStyle/>
                    <a:p>
                      <a:pPr algn="l"/>
                      <a:r>
                        <a:rPr lang="en-US" sz="1600" b="0" kern="1200" dirty="0">
                          <a:solidFill>
                            <a:schemeClr val="dk1"/>
                          </a:solidFill>
                          <a:latin typeface="+mn-lt"/>
                          <a:ea typeface="+mn-ea"/>
                          <a:cs typeface="+mn-cs"/>
                        </a:rPr>
                        <a:t>Total effective dose equivalent for members of the public</a:t>
                      </a:r>
                    </a:p>
                  </a:txBody>
                  <a:tcPr marL="137160" marR="137160" marT="68580" marB="68580" anchor="ctr"/>
                </a:tc>
                <a:tc>
                  <a:txBody>
                    <a:bodyPr/>
                    <a:lstStyle/>
                    <a:p>
                      <a:pPr algn="ctr"/>
                      <a:r>
                        <a:rPr lang="en-US" sz="1600" b="0" kern="1200" dirty="0">
                          <a:solidFill>
                            <a:schemeClr val="dk1"/>
                          </a:solidFill>
                          <a:latin typeface="+mn-lt"/>
                          <a:ea typeface="+mn-ea"/>
                          <a:cs typeface="+mn-cs"/>
                        </a:rPr>
                        <a:t>100 mrem</a:t>
                      </a:r>
                    </a:p>
                  </a:txBody>
                  <a:tcPr marL="137160" marR="137160" marT="68580" marB="68580" anchor="ctr"/>
                </a:tc>
                <a:tc>
                  <a:txBody>
                    <a:bodyPr/>
                    <a:lstStyle/>
                    <a:p>
                      <a:pPr algn="ctr"/>
                      <a:r>
                        <a:rPr lang="en-US" sz="1600" b="0" kern="1200" dirty="0">
                          <a:solidFill>
                            <a:schemeClr val="dk1"/>
                          </a:solidFill>
                          <a:latin typeface="+mn-lt"/>
                          <a:ea typeface="+mn-ea"/>
                          <a:cs typeface="+mn-cs"/>
                        </a:rPr>
                        <a:t>100 mrem</a:t>
                      </a:r>
                    </a:p>
                  </a:txBody>
                  <a:tcPr marL="137160" marR="137160" marT="68580" marB="68580" anchor="ctr"/>
                </a:tc>
                <a:extLst>
                  <a:ext uri="{0D108BD9-81ED-4DB2-BD59-A6C34878D82A}">
                    <a16:rowId xmlns:a16="http://schemas.microsoft.com/office/drawing/2014/main" val="2588381723"/>
                  </a:ext>
                </a:extLst>
              </a:tr>
            </a:tbl>
          </a:graphicData>
        </a:graphic>
      </p:graphicFrame>
      <p:graphicFrame>
        <p:nvGraphicFramePr>
          <p:cNvPr id="4" name="Table 3">
            <a:extLst>
              <a:ext uri="{FF2B5EF4-FFF2-40B4-BE49-F238E27FC236}">
                <a16:creationId xmlns:a16="http://schemas.microsoft.com/office/drawing/2014/main" id="{D987D515-883B-D1EC-B9E0-F4F7EA16B619}"/>
              </a:ext>
            </a:extLst>
          </p:cNvPr>
          <p:cNvGraphicFramePr>
            <a:graphicFrameLocks noGrp="1"/>
          </p:cNvGraphicFramePr>
          <p:nvPr/>
        </p:nvGraphicFramePr>
        <p:xfrm>
          <a:off x="604516" y="5689441"/>
          <a:ext cx="6985005" cy="1249680"/>
        </p:xfrm>
        <a:graphic>
          <a:graphicData uri="http://schemas.openxmlformats.org/drawingml/2006/table">
            <a:tbl>
              <a:tblPr bandRow="1">
                <a:tableStyleId>{5C22544A-7EE6-4342-B048-85BDC9FD1C3A}</a:tableStyleId>
              </a:tblPr>
              <a:tblGrid>
                <a:gridCol w="4936002">
                  <a:extLst>
                    <a:ext uri="{9D8B030D-6E8A-4147-A177-3AD203B41FA5}">
                      <a16:colId xmlns:a16="http://schemas.microsoft.com/office/drawing/2014/main" val="3123993844"/>
                    </a:ext>
                  </a:extLst>
                </a:gridCol>
                <a:gridCol w="2049003">
                  <a:extLst>
                    <a:ext uri="{9D8B030D-6E8A-4147-A177-3AD203B41FA5}">
                      <a16:colId xmlns:a16="http://schemas.microsoft.com/office/drawing/2014/main" val="225393058"/>
                    </a:ext>
                  </a:extLst>
                </a:gridCol>
              </a:tblGrid>
              <a:tr h="23865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600" b="0" kern="1200" dirty="0">
                          <a:solidFill>
                            <a:sysClr val="windowText" lastClr="000000"/>
                          </a:solidFill>
                          <a:latin typeface="+mn-lt"/>
                        </a:rPr>
                        <a:t>US Whole Body Limit for Healthcare Workers</a:t>
                      </a:r>
                      <a:endParaRPr lang="en-US" sz="1600" b="0" kern="1200" dirty="0">
                        <a:solidFill>
                          <a:sysClr val="windowText" lastClr="000000"/>
                        </a:solidFill>
                        <a:latin typeface="+mn-lt"/>
                        <a:ea typeface="+mn-ea"/>
                        <a:cs typeface="+mn-cs"/>
                      </a:endParaRPr>
                    </a:p>
                  </a:txBody>
                  <a:tcPr marL="137160" marR="137160" marT="68580" marB="6858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0" dirty="0">
                          <a:latin typeface="+mn-lt"/>
                        </a:rPr>
                        <a:t>12,000 mrem/yr</a:t>
                      </a:r>
                    </a:p>
                  </a:txBody>
                  <a:tcPr marL="137160" marR="137160" marT="68580" marB="68580" anchor="ctr"/>
                </a:tc>
                <a:extLst>
                  <a:ext uri="{0D108BD9-81ED-4DB2-BD59-A6C34878D82A}">
                    <a16:rowId xmlns:a16="http://schemas.microsoft.com/office/drawing/2014/main" val="2908328387"/>
                  </a:ext>
                </a:extLst>
              </a:tr>
              <a:tr h="238654">
                <a:tc>
                  <a:txBody>
                    <a:bodyPr/>
                    <a:lstStyle/>
                    <a:p>
                      <a:pPr algn="l"/>
                      <a:r>
                        <a:rPr lang="en-US" sz="1600" b="0" kern="1200" dirty="0">
                          <a:solidFill>
                            <a:schemeClr val="dk1"/>
                          </a:solidFill>
                          <a:highlight>
                            <a:srgbClr val="FFFF00"/>
                          </a:highlight>
                          <a:latin typeface="+mn-lt"/>
                        </a:rPr>
                        <a:t>US Whole Body Lifetime Occupational Accumulation Allowance (65-year-old Interventional Cardiologist)</a:t>
                      </a:r>
                      <a:endParaRPr lang="en-US" sz="1600" b="0" kern="1200" dirty="0">
                        <a:solidFill>
                          <a:schemeClr val="dk1"/>
                        </a:solidFill>
                        <a:highlight>
                          <a:srgbClr val="FFFF00"/>
                        </a:highlight>
                        <a:latin typeface="+mn-lt"/>
                        <a:ea typeface="+mn-ea"/>
                        <a:cs typeface="+mn-cs"/>
                      </a:endParaRPr>
                    </a:p>
                  </a:txBody>
                  <a:tcPr marL="137160" marR="137160" marT="68580" marB="68580" anchor="ctr"/>
                </a:tc>
                <a:tc>
                  <a:txBody>
                    <a:bodyPr/>
                    <a:lstStyle/>
                    <a:p>
                      <a:pPr algn="ctr"/>
                      <a:r>
                        <a:rPr lang="en-US" sz="1600" b="1" kern="1200" dirty="0">
                          <a:solidFill>
                            <a:schemeClr val="dk1"/>
                          </a:solidFill>
                          <a:highlight>
                            <a:srgbClr val="FFFF00"/>
                          </a:highlight>
                          <a:latin typeface="+mn-lt"/>
                        </a:rPr>
                        <a:t>235,000 mrem</a:t>
                      </a:r>
                      <a:endParaRPr lang="en-US" sz="1600" b="1" kern="1200" dirty="0">
                        <a:solidFill>
                          <a:schemeClr val="dk1"/>
                        </a:solidFill>
                        <a:highlight>
                          <a:srgbClr val="FFFF00"/>
                        </a:highlight>
                        <a:latin typeface="+mn-lt"/>
                        <a:ea typeface="+mn-ea"/>
                        <a:cs typeface="+mn-cs"/>
                      </a:endParaRPr>
                    </a:p>
                  </a:txBody>
                  <a:tcPr marL="137160" marR="137160" marT="68580" marB="68580" anchor="ctr"/>
                </a:tc>
                <a:extLst>
                  <a:ext uri="{0D108BD9-81ED-4DB2-BD59-A6C34878D82A}">
                    <a16:rowId xmlns:a16="http://schemas.microsoft.com/office/drawing/2014/main" val="2620704936"/>
                  </a:ext>
                </a:extLst>
              </a:tr>
            </a:tbl>
          </a:graphicData>
        </a:graphic>
      </p:graphicFrame>
      <p:sp>
        <p:nvSpPr>
          <p:cNvPr id="10" name="TextBox 9">
            <a:extLst>
              <a:ext uri="{FF2B5EF4-FFF2-40B4-BE49-F238E27FC236}">
                <a16:creationId xmlns:a16="http://schemas.microsoft.com/office/drawing/2014/main" id="{C40465B4-1C07-881A-3786-2B6465E6B463}"/>
              </a:ext>
            </a:extLst>
          </p:cNvPr>
          <p:cNvSpPr txBox="1"/>
          <p:nvPr/>
        </p:nvSpPr>
        <p:spPr>
          <a:xfrm>
            <a:off x="6096000" y="6524148"/>
            <a:ext cx="6096000" cy="276999"/>
          </a:xfrm>
          <a:prstGeom prst="rect">
            <a:avLst/>
          </a:prstGeom>
          <a:noFill/>
        </p:spPr>
        <p:txBody>
          <a:bodyPr wrap="square">
            <a:spAutoFit/>
          </a:bodyPr>
          <a:lstStyle/>
          <a:p>
            <a:pPr algn="r"/>
            <a:r>
              <a:rPr lang="en-US" sz="1200" dirty="0"/>
              <a:t> Source: https://www.osha.gov/ionizing-radiation/standards</a:t>
            </a:r>
          </a:p>
        </p:txBody>
      </p:sp>
    </p:spTree>
    <p:extLst>
      <p:ext uri="{BB962C8B-B14F-4D97-AF65-F5344CB8AC3E}">
        <p14:creationId xmlns:p14="http://schemas.microsoft.com/office/powerpoint/2010/main" val="469639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CAI - Layout 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CAI - Layout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B06B210274942967B73F88210ED05" ma:contentTypeVersion="19" ma:contentTypeDescription="Create a new document." ma:contentTypeScope="" ma:versionID="1e379241474bbfdfc477922b0659b483">
  <xsd:schema xmlns:xsd="http://www.w3.org/2001/XMLSchema" xmlns:xs="http://www.w3.org/2001/XMLSchema" xmlns:p="http://schemas.microsoft.com/office/2006/metadata/properties" xmlns:ns2="69a08617-8f5f-4234-a268-e0d4d9400d82" xmlns:ns3="f9c23a12-a21f-4777-b415-86ed6bd6e346" targetNamespace="http://schemas.microsoft.com/office/2006/metadata/properties" ma:root="true" ma:fieldsID="6d0ea179dbb6dff2f5d20d53c2bb1191" ns2:_="" ns3:_="">
    <xsd:import namespace="69a08617-8f5f-4234-a268-e0d4d9400d82"/>
    <xsd:import namespace="f9c23a12-a21f-4777-b415-86ed6bd6e3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3:SharedWithUsers" minOccurs="0"/>
                <xsd:element ref="ns3:SharedWithDetail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a08617-8f5f-4234-a268-e0d4d9400d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Location" ma:index="11" nillable="true" ma:displayName="MediaServiceLocation" ma:description="" ma:internalName="MediaServiceLocation" ma:readOnly="true">
      <xsd:simpleType>
        <xsd:restriction base="dms:Text"/>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86774d1-9a99-4abc-a9c4-f397d3eff48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c23a12-a21f-4777-b415-86ed6bd6e3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2fd1d1-79bf-4227-8952-a5d3719c9657}" ma:internalName="TaxCatchAll" ma:showField="CatchAllData" ma:web="f9c23a12-a21f-4777-b415-86ed6bd6e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a08617-8f5f-4234-a268-e0d4d9400d82">
      <Terms xmlns="http://schemas.microsoft.com/office/infopath/2007/PartnerControls"/>
    </lcf76f155ced4ddcb4097134ff3c332f>
    <TaxCatchAll xmlns="f9c23a12-a21f-4777-b415-86ed6bd6e346" xsi:nil="true"/>
  </documentManagement>
</p:properties>
</file>

<file path=customXml/itemProps1.xml><?xml version="1.0" encoding="utf-8"?>
<ds:datastoreItem xmlns:ds="http://schemas.openxmlformats.org/officeDocument/2006/customXml" ds:itemID="{C56AD322-E46D-48BA-805C-4D1B8934203A}">
  <ds:schemaRefs>
    <ds:schemaRef ds:uri="69a08617-8f5f-4234-a268-e0d4d9400d82"/>
    <ds:schemaRef ds:uri="f9c23a12-a21f-4777-b415-86ed6bd6e3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133B69-9990-4A16-90BF-D7588249CEBA}">
  <ds:schemaRefs>
    <ds:schemaRef ds:uri="http://schemas.microsoft.com/sharepoint/v3/contenttype/forms"/>
  </ds:schemaRefs>
</ds:datastoreItem>
</file>

<file path=customXml/itemProps3.xml><?xml version="1.0" encoding="utf-8"?>
<ds:datastoreItem xmlns:ds="http://schemas.openxmlformats.org/officeDocument/2006/customXml" ds:itemID="{43764CEB-BD4D-4C17-8DD7-00C8916D6414}">
  <ds:schemaRefs>
    <ds:schemaRef ds:uri="69a08617-8f5f-4234-a268-e0d4d9400d82"/>
    <ds:schemaRef ds:uri="f9c23a12-a21f-4777-b415-86ed6bd6e34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2419</Words>
  <Application>Microsoft Office PowerPoint</Application>
  <PresentationFormat>Widescreen</PresentationFormat>
  <Paragraphs>257</Paragraphs>
  <Slides>41</Slides>
  <Notes>5</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SCAI - Layout A</vt:lpstr>
      <vt:lpstr>2_SCAI - Layout A</vt:lpstr>
      <vt:lpstr>PowerPoint Presentation</vt:lpstr>
      <vt:lpstr>Key Knowledge for all Fluoroscopic Laboratory Personnel</vt:lpstr>
      <vt:lpstr>Occupational Hazards</vt:lpstr>
      <vt:lpstr>Occupational Hazards</vt:lpstr>
      <vt:lpstr>PowerPoint Presentation</vt:lpstr>
      <vt:lpstr>Risks for Healthcare Workers vs. the General Population</vt:lpstr>
      <vt:lpstr>Orthopedic Standards for Healthcare Workers</vt:lpstr>
      <vt:lpstr>OSHA Radiation Standards for Healthcare Workers</vt:lpstr>
      <vt:lpstr>Radiation Standards for Healthcare Workers</vt:lpstr>
      <vt:lpstr>Occupational Hazards—Orthopedic Injury</vt:lpstr>
      <vt:lpstr>Occupational Hazards—Orthopedic Injury</vt:lpstr>
      <vt:lpstr>Additional Protection Is Seldom Used</vt:lpstr>
      <vt:lpstr>Occupational Hazards—Orthopedic Injury</vt:lpstr>
      <vt:lpstr>Occupational Hazards—Orthopedic Injury</vt:lpstr>
      <vt:lpstr>Occupational Hazards—Ionizing Radiation</vt:lpstr>
      <vt:lpstr>Occupational Hazards—Female Health</vt:lpstr>
      <vt:lpstr>Occupational Hazards—Female Health</vt:lpstr>
      <vt:lpstr>Occupational Hazards—Female Health</vt:lpstr>
      <vt:lpstr>Occupational Hazards—Female Health</vt:lpstr>
      <vt:lpstr>Occupational Hazards—Pregnancy in the CCL</vt:lpstr>
      <vt:lpstr>Best Practices to Reduce Radiation Exposure and Musculoskeletal Injuries</vt:lpstr>
      <vt:lpstr>Managing Radiation Exposure</vt:lpstr>
      <vt:lpstr>Fundamentals</vt:lpstr>
      <vt:lpstr>Exercises and Stretches </vt:lpstr>
      <vt:lpstr>Exercises and Stretches (cont’d)</vt:lpstr>
      <vt:lpstr>Ergonomics, Posture, and Position</vt:lpstr>
      <vt:lpstr>Interpreting Dosimetry Reports</vt:lpstr>
      <vt:lpstr>How to Read Your Dosimetry Report</vt:lpstr>
      <vt:lpstr>How to Read Your Dosimetry Report: Control</vt:lpstr>
      <vt:lpstr>Types of Radiation Reported</vt:lpstr>
      <vt:lpstr>What to Look For</vt:lpstr>
      <vt:lpstr>Interpreting Your Radiation Report</vt:lpstr>
      <vt:lpstr>What to Look For</vt:lpstr>
      <vt:lpstr>Typical Report (Landauer)</vt:lpstr>
      <vt:lpstr>Exposure Example</vt:lpstr>
      <vt:lpstr>Exposure Examples</vt:lpstr>
      <vt:lpstr>Annual Radiation Exposure Limits (mrem/year)</vt:lpstr>
      <vt:lpstr>Investigational Levels</vt:lpstr>
      <vt:lpstr>Quarterly Investigational Levels</vt:lpstr>
      <vt:lpstr>Published Studies on Simple Radiation Reduction Protocols</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Firestone</dc:creator>
  <cp:lastModifiedBy>Scott Firestone</cp:lastModifiedBy>
  <cp:revision>2</cp:revision>
  <dcterms:created xsi:type="dcterms:W3CDTF">2026-03-20T19:03:57Z</dcterms:created>
  <dcterms:modified xsi:type="dcterms:W3CDTF">2026-03-23T20:04:59Z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0x010100485B06B210274942967B73F88210ED05</vt:lpwstr>
  </property>
  <property fmtid="{D5CDD505-2E9C-101B-9397-08002B2CF9AE}" pid="3" name="MediaServiceImageTags">
    <vt:lpwstr/>
  </property>
</Properties>
</file>